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6264" r:id="rId2"/>
    <p:sldMasterId id="2147486308" r:id="rId3"/>
  </p:sldMasterIdLst>
  <p:notesMasterIdLst>
    <p:notesMasterId r:id="rId33"/>
  </p:notesMasterIdLst>
  <p:handoutMasterIdLst>
    <p:handoutMasterId r:id="rId34"/>
  </p:handoutMasterIdLst>
  <p:sldIdLst>
    <p:sldId id="409" r:id="rId4"/>
    <p:sldId id="1408" r:id="rId5"/>
    <p:sldId id="1406" r:id="rId6"/>
    <p:sldId id="1364" r:id="rId7"/>
    <p:sldId id="1393" r:id="rId8"/>
    <p:sldId id="1306" r:id="rId9"/>
    <p:sldId id="1307" r:id="rId10"/>
    <p:sldId id="1365" r:id="rId11"/>
    <p:sldId id="1367" r:id="rId12"/>
    <p:sldId id="1286" r:id="rId13"/>
    <p:sldId id="1375" r:id="rId14"/>
    <p:sldId id="1376" r:id="rId15"/>
    <p:sldId id="1378" r:id="rId16"/>
    <p:sldId id="1381" r:id="rId17"/>
    <p:sldId id="1407" r:id="rId18"/>
    <p:sldId id="1409" r:id="rId19"/>
    <p:sldId id="1410" r:id="rId20"/>
    <p:sldId id="1411" r:id="rId21"/>
    <p:sldId id="1395" r:id="rId22"/>
    <p:sldId id="1389" r:id="rId23"/>
    <p:sldId id="1386" r:id="rId24"/>
    <p:sldId id="1387" r:id="rId25"/>
    <p:sldId id="1370" r:id="rId26"/>
    <p:sldId id="1371" r:id="rId27"/>
    <p:sldId id="1354" r:id="rId28"/>
    <p:sldId id="1404" r:id="rId29"/>
    <p:sldId id="1405" r:id="rId30"/>
    <p:sldId id="1266" r:id="rId31"/>
    <p:sldId id="1218" r:id="rId3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C51D"/>
    <a:srgbClr val="15E522"/>
    <a:srgbClr val="FFFFFF"/>
    <a:srgbClr val="1F366F"/>
    <a:srgbClr val="FF6600"/>
    <a:srgbClr val="EAEAEA"/>
    <a:srgbClr val="FFBC79"/>
    <a:srgbClr val="D0D8E8"/>
    <a:srgbClr val="0000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3" autoAdjust="0"/>
    <p:restoredTop sz="99828" autoAdjust="0"/>
  </p:normalViewPr>
  <p:slideViewPr>
    <p:cSldViewPr snapToGrid="0" snapToObjects="1">
      <p:cViewPr>
        <p:scale>
          <a:sx n="100" d="100"/>
          <a:sy n="100" d="100"/>
        </p:scale>
        <p:origin x="-10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6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2416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Relationship Id="rId3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45mm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DP FLOP</c:v>
                </c:pt>
                <c:pt idx="1">
                  <c:v>Register</c:v>
                </c:pt>
                <c:pt idx="2">
                  <c:v>1mm on-chip</c:v>
                </c:pt>
                <c:pt idx="3">
                  <c:v>5mm on-chip</c:v>
                </c:pt>
                <c:pt idx="4">
                  <c:v>Off-chip/DRAM</c:v>
                </c:pt>
                <c:pt idx="5">
                  <c:v>Local interconnect</c:v>
                </c:pt>
                <c:pt idx="6">
                  <c:v>Cross System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100.0</c:v>
                </c:pt>
                <c:pt idx="1">
                  <c:v>3.5</c:v>
                </c:pt>
                <c:pt idx="2">
                  <c:v>6.0</c:v>
                </c:pt>
                <c:pt idx="3">
                  <c:v>30.0</c:v>
                </c:pt>
                <c:pt idx="4">
                  <c:v>2000.0</c:v>
                </c:pt>
                <c:pt idx="5">
                  <c:v>2500.0</c:v>
                </c:pt>
                <c:pt idx="6">
                  <c:v>3000.0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11nm (2018)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DP FLOP</c:v>
                </c:pt>
                <c:pt idx="1">
                  <c:v>Register</c:v>
                </c:pt>
                <c:pt idx="2">
                  <c:v>1mm on-chip</c:v>
                </c:pt>
                <c:pt idx="3">
                  <c:v>5mm on-chip</c:v>
                </c:pt>
                <c:pt idx="4">
                  <c:v>Off-chip/DRAM</c:v>
                </c:pt>
                <c:pt idx="5">
                  <c:v>Local interconnect</c:v>
                </c:pt>
                <c:pt idx="6">
                  <c:v>Cross System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10.0</c:v>
                </c:pt>
                <c:pt idx="1">
                  <c:v>1.5</c:v>
                </c:pt>
                <c:pt idx="2">
                  <c:v>6.0</c:v>
                </c:pt>
                <c:pt idx="3">
                  <c:v>30.0</c:v>
                </c:pt>
                <c:pt idx="4">
                  <c:v>850.0</c:v>
                </c:pt>
                <c:pt idx="5">
                  <c:v>1000.0</c:v>
                </c:pt>
                <c:pt idx="6">
                  <c:v>1500.0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4588312"/>
        <c:axId val="2104585288"/>
      </c:barChart>
      <c:catAx>
        <c:axId val="2104588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2104585288"/>
        <c:crosses val="autoZero"/>
        <c:auto val="1"/>
        <c:lblAlgn val="ctr"/>
        <c:lblOffset val="100"/>
        <c:noMultiLvlLbl val="0"/>
      </c:catAx>
      <c:valAx>
        <c:axId val="2104585288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21045883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400" b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0.79902</cdr:x>
      <cdr:y>0.42638</cdr:y>
    </cdr:from>
    <cdr:to>
      <cdr:x>0.98639</cdr:x>
      <cdr:y>0.57638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040707" y="2599184"/>
          <a:ext cx="1651001" cy="914400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 smtClean="0">
              <a:latin typeface="Arial Black"/>
              <a:cs typeface="Arial Black"/>
            </a:rPr>
            <a:t>45 nm</a:t>
          </a:r>
          <a:endParaRPr lang="en-US" sz="2400" dirty="0">
            <a:latin typeface="Arial Black"/>
            <a:cs typeface="Arial Black"/>
          </a:endParaRPr>
        </a:p>
        <a:p xmlns:a="http://schemas.openxmlformats.org/drawingml/2006/main">
          <a:r>
            <a:rPr lang="en-US" sz="2400" dirty="0" smtClean="0">
              <a:latin typeface="Arial Black"/>
              <a:cs typeface="Arial Black"/>
            </a:rPr>
            <a:t>11 nm</a:t>
          </a:r>
          <a:endParaRPr lang="en-US" sz="2400" dirty="0">
            <a:latin typeface="Arial Black"/>
            <a:cs typeface="Arial Black"/>
          </a:endParaRPr>
        </a:p>
      </cdr:txBody>
    </cdr:sp>
  </cdr:relSizeAnchor>
  <cdr:relSizeAnchor xmlns:cdr="http://schemas.openxmlformats.org/drawingml/2006/chartDrawing">
    <cdr:from>
      <cdr:x>0.72582</cdr:x>
      <cdr:y>0</cdr:y>
    </cdr:from>
    <cdr:to>
      <cdr:x>1</cdr:x>
      <cdr:y>0.35005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6395709" y="-685801"/>
          <a:ext cx="2415934" cy="213391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 cmpd="sng">
          <a:solidFill>
            <a:schemeClr val="tx1"/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algn="ctr" rtl="0" fontAlgn="base">
            <a:spcBef>
              <a:spcPct val="50000"/>
            </a:spcBef>
            <a:spcAft>
              <a:spcPct val="0"/>
            </a:spcAft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1pPr>
          <a:lvl2pPr marL="457200" algn="ctr" rtl="0" fontAlgn="base">
            <a:spcBef>
              <a:spcPct val="50000"/>
            </a:spcBef>
            <a:spcAft>
              <a:spcPct val="0"/>
            </a:spcAft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2pPr>
          <a:lvl3pPr marL="914400" algn="ctr" rtl="0" fontAlgn="base">
            <a:spcBef>
              <a:spcPct val="50000"/>
            </a:spcBef>
            <a:spcAft>
              <a:spcPct val="0"/>
            </a:spcAft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3pPr>
          <a:lvl4pPr marL="1371600" algn="ctr" rtl="0" fontAlgn="base">
            <a:spcBef>
              <a:spcPct val="50000"/>
            </a:spcBef>
            <a:spcAft>
              <a:spcPct val="0"/>
            </a:spcAft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4pPr>
          <a:lvl5pPr marL="1828800" algn="ctr" rtl="0" fontAlgn="base">
            <a:spcBef>
              <a:spcPct val="50000"/>
            </a:spcBef>
            <a:spcAft>
              <a:spcPct val="0"/>
            </a:spcAft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5pPr>
          <a:lvl6pPr marL="2286000" algn="l" defTabSz="457200" rtl="0" eaLnBrk="1" latinLnBrk="0" hangingPunct="1"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6pPr>
          <a:lvl7pPr marL="2743200" algn="l" defTabSz="457200" rtl="0" eaLnBrk="1" latinLnBrk="0" hangingPunct="1"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7pPr>
          <a:lvl8pPr marL="3200400" algn="l" defTabSz="457200" rtl="0" eaLnBrk="1" latinLnBrk="0" hangingPunct="1"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8pPr>
          <a:lvl9pPr marL="3657600" algn="l" defTabSz="457200" rtl="0" eaLnBrk="1" latinLnBrk="0" hangingPunct="1">
            <a:defRPr sz="1400" kern="1200">
              <a:solidFill>
                <a:schemeClr val="tx1"/>
              </a:solidFill>
              <a:latin typeface="Times New Roman" charset="0"/>
              <a:ea typeface="ＭＳ Ｐゴシック" charset="0"/>
              <a:cs typeface="ＭＳ Ｐゴシック" charset="0"/>
            </a:defRPr>
          </a:lvl9pPr>
        </a:lstStyle>
        <a:p xmlns:a="http://schemas.openxmlformats.org/drawingml/2006/main">
          <a:pPr algn="l">
            <a:lnSpc>
              <a:spcPct val="80000"/>
            </a:lnSpc>
          </a:pPr>
          <a:r>
            <a:rPr lang="en-US" sz="2000" dirty="0" smtClean="0">
              <a:solidFill>
                <a:srgbClr val="FF0000"/>
              </a:solidFill>
              <a:latin typeface="Arial"/>
              <a:cs typeface="Arial"/>
            </a:rPr>
            <a:t>FLOPs almost free; data movement cost is dominant</a:t>
          </a:r>
        </a:p>
        <a:p xmlns:a="http://schemas.openxmlformats.org/drawingml/2006/main">
          <a:pPr algn="l">
            <a:lnSpc>
              <a:spcPct val="80000"/>
            </a:lnSpc>
          </a:pPr>
          <a:endParaRPr lang="en-US" sz="2000" dirty="0" smtClean="0">
            <a:solidFill>
              <a:srgbClr val="FF0000"/>
            </a:solidFill>
            <a:latin typeface="Arial"/>
            <a:cs typeface="Arial"/>
          </a:endParaRPr>
        </a:p>
        <a:p xmlns:a="http://schemas.openxmlformats.org/drawingml/2006/main">
          <a:pPr algn="l">
            <a:lnSpc>
              <a:spcPct val="80000"/>
            </a:lnSpc>
          </a:pPr>
          <a:r>
            <a:rPr lang="en-US" sz="2000" dirty="0" smtClean="0">
              <a:solidFill>
                <a:srgbClr val="000090"/>
              </a:solidFill>
              <a:latin typeface="Arial"/>
              <a:cs typeface="Arial"/>
            </a:rPr>
            <a:t>Minimizing amount  of data movement increasingly critical </a:t>
          </a:r>
        </a:p>
      </cdr:txBody>
    </cdr:sp>
  </cdr:relSizeAnchor>
  <cdr:relSizeAnchor xmlns:cdr="http://schemas.openxmlformats.org/drawingml/2006/chartDrawing">
    <cdr:from>
      <cdr:x>0.84417</cdr:x>
      <cdr:y>0.14861</cdr:y>
    </cdr:from>
    <cdr:to>
      <cdr:x>0.84936</cdr:x>
      <cdr:y>0.1929</cdr:y>
    </cdr:to>
    <cdr:sp macro="" textlink="">
      <cdr:nvSpPr>
        <cdr:cNvPr id="4" name="Down Arrow 3"/>
        <cdr:cNvSpPr/>
      </cdr:nvSpPr>
      <cdr:spPr bwMode="auto">
        <a:xfrm xmlns:a="http://schemas.openxmlformats.org/drawingml/2006/main">
          <a:off x="7438535" y="905932"/>
          <a:ext cx="45719" cy="269988"/>
        </a:xfrm>
        <a:prstGeom xmlns:a="http://schemas.openxmlformats.org/drawingml/2006/main" prst="downArrow">
          <a:avLst/>
        </a:prstGeom>
        <a:solidFill xmlns:a="http://schemas.openxmlformats.org/drawingml/2006/main">
          <a:schemeClr val="accent1"/>
        </a:solidFill>
        <a:ln xmlns:a="http://schemas.openxmlformats.org/drawingml/2006/main" w="762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Overflow="clip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en-US">
            <a:ln>
              <a:solidFill>
                <a:srgbClr val="000000"/>
              </a:solidFill>
            </a:ln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latin typeface="Arial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487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487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latin typeface="Arial" pitchFamily="34" charset="0"/>
              </a:defRPr>
            </a:lvl1pPr>
          </a:lstStyle>
          <a:p>
            <a:fld id="{42EB0969-619A-4B0D-ABE1-9D40905ED6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520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fld id="{8A1B975C-C8AD-4F73-A8B5-961A5E9E58C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9337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2" tIns="46586" rIns="93172" bIns="46586" anchor="b"/>
          <a:lstStyle/>
          <a:p>
            <a:pPr algn="r" defTabSz="931863"/>
            <a:fld id="{9666D453-1446-4061-9B9B-F6C604916FEF}" type="slidenum">
              <a:rPr lang="zh-CN" altLang="en-US" sz="1300">
                <a:latin typeface="Arial" pitchFamily="34" charset="0"/>
                <a:ea typeface="宋体" pitchFamily="2" charset="-122"/>
              </a:rPr>
              <a:pPr algn="r" defTabSz="931863"/>
              <a:t>1</a:t>
            </a:fld>
            <a:endParaRPr lang="en-US" altLang="zh-CN" sz="13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687388"/>
            <a:ext cx="4630737" cy="347345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4414838"/>
            <a:ext cx="5083175" cy="4213225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51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C3BEA-47B6-AB4C-86B0-AE6313DF7DCF}" type="slidenum">
              <a:rPr lang="en-US" smtClean="0">
                <a:solidFill>
                  <a:srgbClr val="000000"/>
                </a:solidFill>
                <a:latin typeface="Calibri"/>
              </a:rPr>
              <a:pPr/>
              <a:t>6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71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C3BEA-47B6-AB4C-86B0-AE6313DF7DCF}" type="slidenum">
              <a:rPr lang="en-US" smtClean="0">
                <a:solidFill>
                  <a:srgbClr val="000000"/>
                </a:solidFill>
                <a:latin typeface="Calibri"/>
              </a:rPr>
              <a:pPr/>
              <a:t>7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711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01F251-BD9F-9A41-8BE1-C02C4D66377B}" type="slidenum">
              <a:rPr lang="en-US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3967695" y="8831290"/>
            <a:ext cx="3036980" cy="45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881316">
              <a:spcBef>
                <a:spcPct val="50000"/>
              </a:spcBef>
            </a:pPr>
            <a:fld id="{B9357B99-3A11-5945-9119-10BBA044E7BE}" type="slidenum">
              <a:rPr lang="en-US" sz="1200">
                <a:solidFill>
                  <a:srgbClr val="000000"/>
                </a:solidFill>
                <a:latin typeface="Times New Roman" charset="0"/>
              </a:rPr>
              <a:pPr algn="r" defTabSz="881316">
                <a:spcBef>
                  <a:spcPct val="50000"/>
                </a:spcBef>
              </a:pPr>
              <a:t>10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2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1614" y="4414912"/>
            <a:ext cx="5608606" cy="418308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2" tIns="46586" rIns="93172" bIns="46586" anchor="b"/>
          <a:lstStyle/>
          <a:p>
            <a:pPr algn="r" defTabSz="931863"/>
            <a:fld id="{9666D453-1446-4061-9B9B-F6C604916FEF}" type="slidenum">
              <a:rPr lang="zh-CN" altLang="en-US" sz="1300">
                <a:latin typeface="Arial" pitchFamily="34" charset="0"/>
                <a:ea typeface="宋体" pitchFamily="2" charset="-122"/>
              </a:rPr>
              <a:pPr algn="r" defTabSz="931863"/>
              <a:t>19</a:t>
            </a:fld>
            <a:endParaRPr lang="en-US" altLang="zh-CN" sz="13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687388"/>
            <a:ext cx="4630737" cy="347345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4414838"/>
            <a:ext cx="5083175" cy="4213225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51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look at the steps involved in executing a matrix multiplication in a thread block based on our mapping strategy. //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First of all, a thread block computes a slice of the output C such as </a:t>
            </a:r>
            <a:r>
              <a:rPr lang="en-US" dirty="0" err="1"/>
              <a:t>T_i</a:t>
            </a:r>
            <a:r>
              <a:rPr lang="en-US" dirty="0"/>
              <a:t> times </a:t>
            </a:r>
            <a:r>
              <a:rPr lang="en-US" dirty="0" err="1"/>
              <a:t>T_j</a:t>
            </a:r>
            <a:r>
              <a:rPr lang="en-US" dirty="0"/>
              <a:t>. //</a:t>
            </a:r>
          </a:p>
          <a:p>
            <a:pPr defTabSz="931774">
              <a:defRPr/>
            </a:pPr>
            <a:r>
              <a:rPr lang="en-US" dirty="0"/>
              <a:t>Then, it requires these two slices of input A and B.//</a:t>
            </a:r>
          </a:p>
          <a:p>
            <a:pPr defTabSz="931774">
              <a:defRPr/>
            </a:pPr>
            <a:endParaRPr lang="en-US" dirty="0"/>
          </a:p>
          <a:p>
            <a:r>
              <a:rPr lang="en-US" dirty="0"/>
              <a:t>However, due to the limited size of shared memory, we also use a tile-size of the internal index k. //</a:t>
            </a:r>
          </a:p>
          <a:p>
            <a:r>
              <a:rPr lang="en-US" dirty="0"/>
              <a:t>So, per each step, we load some portions from two slices of A and B from Shared Memory. //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71A8E-3139-1442-8132-6B13924BCBE3}" type="slidenum">
              <a:rPr lang="en-US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pPr/>
              <a:t>21</a:t>
            </a:fld>
            <a:endParaRPr lang="en-US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4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load slices of input tensors on Shared Memory, /</a:t>
            </a:r>
          </a:p>
          <a:p>
            <a:r>
              <a:rPr lang="en-US" dirty="0"/>
              <a:t>thread block will load a column-vector of A / and a row-vector of B from SMEM to Registers. //</a:t>
            </a:r>
          </a:p>
          <a:p>
            <a:r>
              <a:rPr lang="en-US" dirty="0"/>
              <a:t>Then, the thread block computes an outer-product contribution to the output slice. //</a:t>
            </a:r>
          </a:p>
          <a:p>
            <a:r>
              <a:rPr lang="en-US" dirty="0"/>
              <a:t>This repeats </a:t>
            </a:r>
            <a:r>
              <a:rPr lang="en-US" dirty="0" err="1"/>
              <a:t>Tk</a:t>
            </a:r>
            <a:r>
              <a:rPr lang="en-US" dirty="0"/>
              <a:t> times.</a:t>
            </a:r>
          </a:p>
          <a:p>
            <a:endParaRPr lang="en-US" dirty="0"/>
          </a:p>
          <a:p>
            <a:r>
              <a:rPr lang="en-US" dirty="0"/>
              <a:t>Finally, after </a:t>
            </a:r>
            <a:r>
              <a:rPr lang="en-US" dirty="0" err="1"/>
              <a:t>N_k</a:t>
            </a:r>
            <a:r>
              <a:rPr lang="en-US" dirty="0"/>
              <a:t> by </a:t>
            </a:r>
            <a:r>
              <a:rPr lang="en-US" dirty="0" err="1"/>
              <a:t>T_k</a:t>
            </a:r>
            <a:r>
              <a:rPr lang="en-US" dirty="0"/>
              <a:t> steps, / the thread block stores the output tensor slice to Global Memory. //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71A8E-3139-1442-8132-6B13924BCBE3}" type="slidenum">
              <a:rPr lang="en-US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pPr/>
              <a:t>22</a:t>
            </a:fld>
            <a:endParaRPr lang="en-US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3159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6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98A95957-AAB9-0B44-BB46-11F3FBF573B9}" type="datetime1">
              <a:rPr lang="en-US"/>
              <a:pPr>
                <a:defRPr/>
              </a:pPr>
              <a:t>12/13/18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6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6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04B013A-385F-9346-93A6-25E58705F3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9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2593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367317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67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422819" y="6051232"/>
            <a:ext cx="381000" cy="365125"/>
          </a:xfrm>
          <a:prstGeom prst="rect">
            <a:avLst/>
          </a:prstGeom>
        </p:spPr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132555" y="6056642"/>
            <a:ext cx="5334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X-Stack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50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 lIns="82945" tIns="41473" rIns="82945" bIns="41473"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 lIns="82945" tIns="41473" rIns="82945" bIns="41473"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 lIns="82945" tIns="41473" rIns="82945" bIns="41473"/>
          <a:lstStyle>
            <a:lvl1pPr>
              <a:defRPr/>
            </a:lvl1pPr>
          </a:lstStyle>
          <a:p>
            <a:fld id="{62A2D58A-6BB0-AC46-B33E-36659BBA8284}" type="slidenum">
              <a:rPr lang="en-US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484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4000" y="609600"/>
            <a:ext cx="7772400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altLang="zh-CN"/>
              <a:t>&lt;Title&gt;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6350" y="2900363"/>
            <a:ext cx="6400800" cy="1752600"/>
          </a:xfrm>
        </p:spPr>
        <p:txBody>
          <a:bodyPr/>
          <a:lstStyle>
            <a:lvl1pPr marL="0" indent="0" algn="ctr">
              <a:lnSpc>
                <a:spcPct val="95000"/>
              </a:lnSpc>
              <a:buFont typeface="Monotype Sorts" charset="2"/>
              <a:buNone/>
              <a:defRPr sz="2200"/>
            </a:lvl1pPr>
          </a:lstStyle>
          <a:p>
            <a:r>
              <a:rPr lang="en-US" altLang="zh-CN"/>
              <a:t>&lt;name&gt;</a:t>
            </a:r>
          </a:p>
          <a:p>
            <a:r>
              <a:rPr lang="en-US" altLang="zh-CN"/>
              <a:t>&lt;affiliation&gt;</a:t>
            </a:r>
          </a:p>
          <a:p>
            <a:r>
              <a:rPr lang="en-US" altLang="zh-CN"/>
              <a:t>&lt;event&gt;</a:t>
            </a:r>
          </a:p>
          <a:p>
            <a:r>
              <a:rPr lang="en-US" altLang="zh-CN"/>
              <a:t>&lt;date&gt;</a:t>
            </a:r>
          </a:p>
        </p:txBody>
      </p:sp>
    </p:spTree>
    <p:extLst>
      <p:ext uri="{BB962C8B-B14F-4D97-AF65-F5344CB8AC3E}">
        <p14:creationId xmlns:p14="http://schemas.microsoft.com/office/powerpoint/2010/main" val="382937346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683978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1755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577618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042841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474628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05402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3232" y="393700"/>
            <a:ext cx="2174875" cy="5892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2" y="393700"/>
            <a:ext cx="6372225" cy="5892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27000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079500"/>
            <a:ext cx="4273550" cy="520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4552" y="1079500"/>
            <a:ext cx="4273550" cy="2527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4552" y="3759200"/>
            <a:ext cx="4273550" cy="2527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72978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063124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079500"/>
            <a:ext cx="4273550" cy="520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2" y="1079500"/>
            <a:ext cx="4273550" cy="520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64262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079500"/>
            <a:ext cx="8699500" cy="52070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7821679"/>
      </p:ext>
    </p:extLst>
  </p:cSld>
  <p:clrMapOvr>
    <a:masterClrMapping/>
  </p:clrMapOvr>
  <p:transition xmlns:p14="http://schemas.microsoft.com/office/powerpoint/2010/main" spd="med"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4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 lIns="82945" tIns="41473" rIns="82945" bIns="41473"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 lIns="82945" tIns="41473" rIns="82945" bIns="41473"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 lIns="82945" tIns="41473" rIns="82945" bIns="41473"/>
          <a:lstStyle>
            <a:lvl1pPr>
              <a:defRPr/>
            </a:lvl1pPr>
          </a:lstStyle>
          <a:p>
            <a:fld id="{62A2D58A-6BB0-AC46-B33E-36659BBA8284}" type="slidenum">
              <a:rPr lang="en-US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44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6959" y="1604520"/>
            <a:ext cx="8229313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822931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4015676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37" y="1604520"/>
            <a:ext cx="4015676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6959" y="273600"/>
            <a:ext cx="8229313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6959" y="368208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37" y="1604520"/>
            <a:ext cx="4015676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4015676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37" y="160452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3837" y="368208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3837" y="160452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6959" y="3682080"/>
            <a:ext cx="822931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822931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6959" y="3682080"/>
            <a:ext cx="822931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079500"/>
            <a:ext cx="4273550" cy="520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4552" y="1079500"/>
            <a:ext cx="4273550" cy="2527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4552" y="3759200"/>
            <a:ext cx="4273550" cy="2527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3837" y="160452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3837" y="368208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6959" y="3682080"/>
            <a:ext cx="4015676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6959" y="1604520"/>
            <a:ext cx="822931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6959" y="1604520"/>
            <a:ext cx="822931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701513" y="1604520"/>
            <a:ext cx="3739664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701513" y="1604520"/>
            <a:ext cx="3739664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93700"/>
            <a:ext cx="8229600" cy="6731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6068" y="1076325"/>
            <a:ext cx="8576057" cy="53879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400" b="0">
                <a:effectLst/>
                <a:latin typeface="+mn-lt"/>
              </a:defRPr>
            </a:lvl2pPr>
            <a:lvl3pPr marL="914400" indent="-228600">
              <a:buClr>
                <a:schemeClr val="tx1"/>
              </a:buClr>
              <a:buSzPct val="100000"/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257300" indent="-228600">
              <a:buClr>
                <a:schemeClr val="tx1"/>
              </a:buClr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485900" indent="-228600">
              <a:buClr>
                <a:schemeClr val="tx1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theme" Target="../theme/them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-88900"/>
            <a:ext cx="82296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Slide 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79500"/>
            <a:ext cx="86995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Body Text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</p:txBody>
      </p:sp>
      <p:pic>
        <p:nvPicPr>
          <p:cNvPr id="1028" name="Picture 4" descr="arrow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90500" y="165100"/>
            <a:ext cx="8915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6159500" y="638175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838C132-EA96-4842-A35D-436B8D87B9F5}" type="slidenum">
              <a:rPr lang="zh-CN" altLang="en-US" sz="1200">
                <a:latin typeface="Arial" pitchFamily="34" charset="0"/>
                <a:ea typeface="宋体" pitchFamily="2" charset="-122"/>
              </a:rPr>
              <a:pPr algn="r"/>
              <a:t>‹#›</a:t>
            </a:fld>
            <a:endParaRPr lang="en-US" altLang="zh-CN" sz="120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9" r:id="rId3"/>
    <p:sldLayoutId id="2147486112" r:id="rId4"/>
    <p:sldLayoutId id="2147486113" r:id="rId5"/>
    <p:sldLayoutId id="2147486115" r:id="rId6"/>
    <p:sldLayoutId id="2147486117" r:id="rId7"/>
    <p:sldLayoutId id="2147486119" r:id="rId8"/>
    <p:sldLayoutId id="2147486120" r:id="rId9"/>
    <p:sldLayoutId id="2147486121" r:id="rId10"/>
    <p:sldLayoutId id="2147486122" r:id="rId11"/>
    <p:sldLayoutId id="2147486123" r:id="rId12"/>
    <p:sldLayoutId id="2147486168" r:id="rId13"/>
    <p:sldLayoutId id="2147486292" r:id="rId14"/>
    <p:sldLayoutId id="2147486293" r:id="rId15"/>
  </p:sldLayoutIdLst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MS PGothic" pitchFamily="34" charset="-128"/>
          <a:cs typeface="MS PGothic" pitchFamily="34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575"/>
        </a:spcBef>
        <a:spcAft>
          <a:spcPct val="0"/>
        </a:spcAft>
        <a:buClr>
          <a:srgbClr val="660066"/>
        </a:buClr>
        <a:buSzPct val="75000"/>
        <a:buFont typeface="Arial" pitchFamily="34" charset="0"/>
        <a:buChar char="♦"/>
        <a:defRPr sz="2800" b="0">
          <a:solidFill>
            <a:schemeClr val="tx1"/>
          </a:solidFill>
          <a:effectLst/>
          <a:latin typeface="+mn-lt"/>
          <a:ea typeface="MS PGothic" pitchFamily="34" charset="-128"/>
          <a:cs typeface="MS PGothic" pitchFamily="34" charset="-128"/>
        </a:defRPr>
      </a:lvl1pPr>
      <a:lvl2pPr marL="685800" indent="-342900" algn="l" rtl="0" eaLnBrk="0" fontAlgn="base" hangingPunct="0">
        <a:spcBef>
          <a:spcPts val="575"/>
        </a:spcBef>
        <a:spcAft>
          <a:spcPct val="0"/>
        </a:spcAft>
        <a:buClr>
          <a:srgbClr val="002060"/>
        </a:buClr>
        <a:buFont typeface="Wingdings" pitchFamily="2" charset="2"/>
        <a:buChar char="§"/>
        <a:defRPr sz="2400">
          <a:solidFill>
            <a:srgbClr val="1F366F"/>
          </a:solidFill>
          <a:latin typeface="+mn-lt"/>
          <a:ea typeface="MS PGothic" pitchFamily="34" charset="-128"/>
          <a:cs typeface="MS PGothic" charset="0"/>
        </a:defRPr>
      </a:lvl2pPr>
      <a:lvl3pPr marL="1028700" indent="-342900" algn="l" rtl="0" eaLnBrk="0" fontAlgn="base" hangingPunct="0">
        <a:spcBef>
          <a:spcPts val="575"/>
        </a:spcBef>
        <a:spcAft>
          <a:spcPct val="0"/>
        </a:spcAft>
        <a:buClr>
          <a:srgbClr val="404040"/>
        </a:buClr>
        <a:buSzPct val="50000"/>
        <a:buFont typeface="Arial Narrow" pitchFamily="34" charset="0"/>
        <a:buChar char="●"/>
        <a:defRPr sz="2200">
          <a:solidFill>
            <a:srgbClr val="404040"/>
          </a:solidFill>
          <a:latin typeface="+mn-lt"/>
          <a:ea typeface="MS PGothic" pitchFamily="34" charset="-128"/>
          <a:cs typeface="MS PGothic" pitchFamily="34" charset="-128"/>
        </a:defRPr>
      </a:lvl3pPr>
      <a:lvl4pPr marL="1371600" indent="-342900" algn="l" rtl="0" eaLnBrk="0" fontAlgn="base" hangingPunct="0">
        <a:spcBef>
          <a:spcPts val="575"/>
        </a:spcBef>
        <a:spcAft>
          <a:spcPct val="0"/>
        </a:spcAft>
        <a:buClr>
          <a:srgbClr val="5F5F5F"/>
        </a:buClr>
        <a:buSzPct val="80000"/>
        <a:buFont typeface="Courier New" pitchFamily="49" charset="0"/>
        <a:buChar char="o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390"/>
            <a:ext cx="8229600" cy="49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Slide 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3340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Body Text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</p:txBody>
      </p:sp>
      <p:pic>
        <p:nvPicPr>
          <p:cNvPr id="1028" name="Picture 4" descr="arrow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0" y="-114300"/>
            <a:ext cx="891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265" r:id="rId1"/>
    <p:sldLayoutId id="2147486266" r:id="rId2"/>
    <p:sldLayoutId id="2147486267" r:id="rId3"/>
    <p:sldLayoutId id="2147486268" r:id="rId4"/>
    <p:sldLayoutId id="2147486269" r:id="rId5"/>
    <p:sldLayoutId id="2147486270" r:id="rId6"/>
    <p:sldLayoutId id="2147486271" r:id="rId7"/>
    <p:sldLayoutId id="2147486272" r:id="rId8"/>
    <p:sldLayoutId id="2147486273" r:id="rId9"/>
    <p:sldLayoutId id="2147486274" r:id="rId10"/>
    <p:sldLayoutId id="2147486275" r:id="rId11"/>
    <p:sldLayoutId id="2147486276" r:id="rId12"/>
    <p:sldLayoutId id="2147486277" r:id="rId13"/>
    <p:sldLayoutId id="2147486321" r:id="rId14"/>
  </p:sldLayoutIdLst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9pPr>
    </p:titleStyle>
    <p:bodyStyle>
      <a:lvl1pPr marL="285750" indent="-285750" algn="l" rtl="0" eaLnBrk="0" fontAlgn="base" hangingPunct="0">
        <a:lnSpc>
          <a:spcPct val="125000"/>
        </a:lnSpc>
        <a:spcBef>
          <a:spcPct val="30000"/>
        </a:spcBef>
        <a:spcAft>
          <a:spcPct val="0"/>
        </a:spcAft>
        <a:buClr>
          <a:srgbClr val="660066"/>
        </a:buClr>
        <a:buSzPct val="75000"/>
        <a:buFont typeface="Monotype Sorts" charset="0"/>
        <a:buChar char="u"/>
        <a:defRPr sz="2800" b="1">
          <a:solidFill>
            <a:schemeClr val="tx1"/>
          </a:solidFill>
          <a:effectLst/>
          <a:latin typeface="+mn-lt"/>
          <a:ea typeface="ＭＳ Ｐゴシック" pitchFamily="-107" charset="-128"/>
          <a:cs typeface="ＭＳ Ｐゴシック" pitchFamily="-107" charset="-128"/>
        </a:defRPr>
      </a:lvl1pPr>
      <a:lvl2pPr marL="628650" indent="-228600" algn="l" rtl="0" eaLnBrk="0" fontAlgn="base" hangingPunct="0">
        <a:lnSpc>
          <a:spcPct val="110000"/>
        </a:lnSpc>
        <a:spcBef>
          <a:spcPct val="30000"/>
        </a:spcBef>
        <a:spcAft>
          <a:spcPct val="0"/>
        </a:spcAft>
        <a:buClr>
          <a:schemeClr val="hlink"/>
        </a:buClr>
        <a:buFont typeface="Wingdings" charset="0"/>
        <a:buChar char="§"/>
        <a:defRPr sz="2400" b="1">
          <a:solidFill>
            <a:srgbClr val="1F366F"/>
          </a:solidFill>
          <a:effectLst/>
          <a:latin typeface="+mn-lt"/>
          <a:ea typeface="ＭＳ Ｐゴシック" charset="-128"/>
        </a:defRPr>
      </a:lvl2pPr>
      <a:lvl3pPr marL="97155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0033CC"/>
        </a:buClr>
        <a:buSzPct val="120000"/>
        <a:buChar char="•"/>
        <a:defRPr sz="2200" b="1">
          <a:solidFill>
            <a:srgbClr val="333333"/>
          </a:solidFill>
          <a:effectLst/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SzPct val="40000"/>
        <a:buFont typeface="Monotype Sorts" charset="0"/>
        <a:buChar char="u"/>
        <a:defRPr sz="2000">
          <a:solidFill>
            <a:schemeClr val="tx1"/>
          </a:solidFill>
          <a:effectLst/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5520237" y="6830640"/>
            <a:ext cx="3624344" cy="234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-3511" y="6830640"/>
            <a:ext cx="5524559" cy="23400"/>
          </a:xfrm>
          <a:prstGeom prst="rect">
            <a:avLst/>
          </a:prstGeom>
          <a:solidFill>
            <a:srgbClr val="1A8D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3"/>
          <p:cNvSpPr/>
          <p:nvPr/>
        </p:nvSpPr>
        <p:spPr>
          <a:xfrm flipH="1">
            <a:off x="117751" y="6513120"/>
            <a:ext cx="154750" cy="1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456959" y="273600"/>
            <a:ext cx="822931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456959" y="1604520"/>
            <a:ext cx="8229313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09" r:id="rId1"/>
    <p:sldLayoutId id="2147486310" r:id="rId2"/>
    <p:sldLayoutId id="2147486311" r:id="rId3"/>
    <p:sldLayoutId id="2147486312" r:id="rId4"/>
    <p:sldLayoutId id="2147486313" r:id="rId5"/>
    <p:sldLayoutId id="2147486314" r:id="rId6"/>
    <p:sldLayoutId id="2147486315" r:id="rId7"/>
    <p:sldLayoutId id="2147486316" r:id="rId8"/>
    <p:sldLayoutId id="2147486317" r:id="rId9"/>
    <p:sldLayoutId id="2147486318" r:id="rId10"/>
    <p:sldLayoutId id="2147486319" r:id="rId11"/>
    <p:sldLayoutId id="214748632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www.dmi.dk/fileadmin/user_upload/Rapporter/TR2017/SR17-22.pdf" TargetMode="Externa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304800" y="1198415"/>
            <a:ext cx="9690099" cy="833437"/>
          </a:xfrm>
        </p:spPr>
        <p:txBody>
          <a:bodyPr/>
          <a:lstStyle/>
          <a:p>
            <a:pPr algn="ctr">
              <a:lnSpc>
                <a:spcPct val="110000"/>
              </a:lnSpc>
              <a:tabLst>
                <a:tab pos="228600" algn="l"/>
              </a:tabLst>
            </a:pPr>
            <a:r>
              <a:rPr lang="en-US" sz="3800" dirty="0" smtClean="0"/>
              <a:t>Performance Portability </a:t>
            </a:r>
            <a:r>
              <a:rPr lang="en-US" sz="3800" dirty="0" smtClean="0"/>
              <a:t>Challenges</a:t>
            </a:r>
            <a:br>
              <a:rPr lang="en-US" sz="3800" dirty="0" smtClean="0"/>
            </a:br>
            <a:r>
              <a:rPr lang="en-US" sz="3800" dirty="0" smtClean="0"/>
              <a:t> for </a:t>
            </a:r>
            <a:r>
              <a:rPr lang="en-US" sz="3800" dirty="0" err="1" smtClean="0"/>
              <a:t>Exascale</a:t>
            </a:r>
            <a:r>
              <a:rPr lang="en-US" sz="3800" dirty="0" smtClean="0"/>
              <a:t> Computing</a:t>
            </a:r>
            <a:endParaRPr lang="en-US" altLang="zh-CN" sz="3800" dirty="0" smtClean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91346" y="3736987"/>
            <a:ext cx="7961312" cy="2665413"/>
          </a:xfrm>
        </p:spPr>
        <p:txBody>
          <a:bodyPr/>
          <a:lstStyle/>
          <a:p>
            <a:pPr marL="533400" indent="-533400" algn="ctr">
              <a:lnSpc>
                <a:spcPct val="85000"/>
              </a:lnSpc>
              <a:buFont typeface="Monotype Sorts" pitchFamily="-84" charset="2"/>
              <a:buNone/>
            </a:pPr>
            <a:r>
              <a:rPr lang="en-US" altLang="zh-CN" sz="3200" dirty="0" smtClean="0">
                <a:ea typeface="宋体" pitchFamily="2" charset="-122"/>
              </a:rPr>
              <a:t>P. (Saday) </a:t>
            </a:r>
            <a:r>
              <a:rPr lang="en-US" altLang="zh-CN" sz="3200" dirty="0" err="1" smtClean="0">
                <a:ea typeface="宋体" pitchFamily="2" charset="-122"/>
              </a:rPr>
              <a:t>Sadayappan</a:t>
            </a:r>
            <a:endParaRPr lang="en-US" altLang="zh-CN" sz="3200" dirty="0">
              <a:ea typeface="宋体" pitchFamily="2" charset="-122"/>
            </a:endParaRPr>
          </a:p>
          <a:p>
            <a:pPr marL="533400" indent="-533400" algn="ctr">
              <a:lnSpc>
                <a:spcPct val="85000"/>
              </a:lnSpc>
              <a:buFont typeface="Monotype Sorts" pitchFamily="-84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Ohio State University</a:t>
            </a:r>
          </a:p>
          <a:p>
            <a:pPr marL="533400" indent="-533400" algn="ctr">
              <a:lnSpc>
                <a:spcPct val="85000"/>
              </a:lnSpc>
              <a:buFont typeface="Monotype Sorts" pitchFamily="-84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pPr marL="533400" indent="-533400" algn="ctr">
              <a:lnSpc>
                <a:spcPct val="85000"/>
              </a:lnSpc>
              <a:buFont typeface="Monotype Sorts" pitchFamily="-84" charset="2"/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marL="533400" indent="-533400" algn="ctr">
              <a:lnSpc>
                <a:spcPct val="85000"/>
              </a:lnSpc>
              <a:buNone/>
            </a:pPr>
            <a:r>
              <a:rPr lang="en-US" altLang="zh-CN" sz="2400" dirty="0" smtClean="0">
                <a:ea typeface="宋体" pitchFamily="2" charset="-122"/>
              </a:rPr>
              <a:t>SCEC 2018</a:t>
            </a:r>
            <a:endParaRPr lang="en-US" altLang="zh-CN" sz="2400" dirty="0" smtClean="0">
              <a:ea typeface="宋体" pitchFamily="2" charset="-122"/>
            </a:endParaRPr>
          </a:p>
          <a:p>
            <a:pPr marL="533400" indent="-533400" algn="ctr">
              <a:lnSpc>
                <a:spcPct val="85000"/>
              </a:lnSpc>
              <a:buNone/>
            </a:pPr>
            <a:r>
              <a:rPr lang="en-US" altLang="zh-CN" sz="2400" dirty="0" smtClean="0">
                <a:ea typeface="宋体" pitchFamily="2" charset="-122"/>
              </a:rPr>
              <a:t>December </a:t>
            </a:r>
            <a:r>
              <a:rPr lang="en-US" altLang="zh-CN" sz="2400" dirty="0" smtClean="0">
                <a:ea typeface="宋体" pitchFamily="2" charset="-122"/>
              </a:rPr>
              <a:t>13, </a:t>
            </a:r>
            <a:r>
              <a:rPr lang="en-US" altLang="zh-CN" sz="2400" dirty="0" smtClean="0">
                <a:ea typeface="宋体" pitchFamily="2" charset="-122"/>
              </a:rPr>
              <a:t>2018</a:t>
            </a:r>
            <a:endParaRPr lang="en-US" altLang="zh-CN" sz="2400" dirty="0">
              <a:ea typeface="宋体" pitchFamily="2" charset="-122"/>
            </a:endParaRPr>
          </a:p>
          <a:p>
            <a:pPr marL="533400" indent="-533400" algn="ctr">
              <a:lnSpc>
                <a:spcPct val="85000"/>
              </a:lnSpc>
              <a:buFont typeface="Monotype Sorts" pitchFamily="-84" charset="2"/>
              <a:buNone/>
            </a:pPr>
            <a:endParaRPr lang="en-US" altLang="zh-CN" sz="2400" dirty="0" smtClean="0">
              <a:ea typeface="宋体" pitchFamily="2" charset="-122"/>
            </a:endParaRPr>
          </a:p>
        </p:txBody>
      </p:sp>
      <p:pic>
        <p:nvPicPr>
          <p:cNvPr id="2" name="Picture 1" descr="TOSU_Logo_2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" y="5304700"/>
            <a:ext cx="1494741" cy="1494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08682" y="-27362"/>
            <a:ext cx="9035318" cy="52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9699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b="1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Narrow"/>
              </a:rPr>
              <a:t>I/O Lower Bounds =&gt; Op. Intensity Upper Bounds </a:t>
            </a:r>
            <a:endParaRPr lang="en-US" sz="3600" b="1" i="1" dirty="0">
              <a:solidFill>
                <a:srgbClr val="00009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rial Narrow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564489" y="863600"/>
            <a:ext cx="2273300" cy="2159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1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31513"/>
              </p:ext>
            </p:extLst>
          </p:nvPr>
        </p:nvGraphicFramePr>
        <p:xfrm>
          <a:off x="516283" y="4670335"/>
          <a:ext cx="7697526" cy="215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547"/>
                <a:gridCol w="1255039"/>
                <a:gridCol w="1679842"/>
                <a:gridCol w="1603010"/>
                <a:gridCol w="369088"/>
              </a:tblGrid>
              <a:tr h="33641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Algorithm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#Float-Ops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I/O Lower Bound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OI Upper Bound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marL="82944" marR="82944" marT="41476" marB="41476"/>
                </a:tc>
              </a:tr>
              <a:tr h="33641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Matrix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Multiplication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2N</a:t>
                      </a:r>
                      <a:r>
                        <a:rPr lang="en-US" sz="1800" b="1" baseline="30000" dirty="0" smtClean="0"/>
                        <a:t>3</a:t>
                      </a:r>
                      <a:endParaRPr lang="en-US" sz="1800" b="1" baseline="30000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503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16*N</a:t>
                      </a:r>
                      <a:r>
                        <a:rPr lang="en-US" sz="1800" b="1" baseline="30000" dirty="0" smtClean="0"/>
                        <a:t>3</a:t>
                      </a:r>
                      <a:r>
                        <a:rPr lang="en-US" sz="1800" b="1" baseline="0" dirty="0" smtClean="0"/>
                        <a:t>/C</a:t>
                      </a:r>
                      <a:r>
                        <a:rPr lang="en-US" sz="1800" b="1" baseline="30000" dirty="0" smtClean="0"/>
                        <a:t>1/2</a:t>
                      </a:r>
                      <a:r>
                        <a:rPr lang="en-US" sz="1800" b="1" baseline="0" dirty="0" smtClean="0"/>
                        <a:t> bytes</a:t>
                      </a:r>
                      <a:endParaRPr lang="en-US" sz="1800" b="1" baseline="30000" dirty="0" smtClean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baseline="0" dirty="0" smtClean="0"/>
                        <a:t>(1/8)*</a:t>
                      </a:r>
                      <a:r>
                        <a:rPr lang="en-US" sz="1800" b="1" baseline="0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  <a:r>
                        <a:rPr lang="en-US" sz="1800" b="1" baseline="30000" dirty="0" smtClean="0">
                          <a:solidFill>
                            <a:srgbClr val="008000"/>
                          </a:solidFill>
                        </a:rPr>
                        <a:t>1/2</a:t>
                      </a:r>
                      <a:endParaRPr 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/>
                        </a:rPr>
                        <a:t>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82944" marR="82944" marT="41476" marB="41476">
                    <a:solidFill>
                      <a:srgbClr val="FFFF00"/>
                    </a:solidFill>
                  </a:tcPr>
                </a:tc>
              </a:tr>
              <a:tr h="33641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FFT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2*N*log</a:t>
                      </a:r>
                      <a:r>
                        <a:rPr lang="en-US" sz="1800" b="1" baseline="-25000" dirty="0" smtClean="0"/>
                        <a:t>2</a:t>
                      </a:r>
                      <a:r>
                        <a:rPr lang="en-US" sz="1800" b="1" baseline="0" dirty="0" smtClean="0"/>
                        <a:t>N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503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16*N*log</a:t>
                      </a:r>
                      <a:r>
                        <a:rPr lang="en-US" sz="1800" b="1" baseline="-25000" dirty="0" smtClean="0"/>
                        <a:t>2</a:t>
                      </a:r>
                      <a:r>
                        <a:rPr lang="en-US" sz="1800" b="1" baseline="0" dirty="0" smtClean="0"/>
                        <a:t>N/</a:t>
                      </a:r>
                      <a:r>
                        <a:rPr lang="en-US" sz="1800" b="1" dirty="0" smtClean="0"/>
                        <a:t>log</a:t>
                      </a:r>
                      <a:r>
                        <a:rPr lang="en-US" sz="1800" b="1" baseline="-25000" dirty="0" smtClean="0"/>
                        <a:t>2</a:t>
                      </a:r>
                      <a:r>
                        <a:rPr lang="en-US" sz="1800" b="1" baseline="0" dirty="0" smtClean="0"/>
                        <a:t>C</a:t>
                      </a:r>
                      <a:endParaRPr lang="en-US" sz="1800" b="1" dirty="0" smtClean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503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(1/8)*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log</a:t>
                      </a:r>
                      <a:r>
                        <a:rPr lang="en-US" sz="1800" b="1" baseline="-25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503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ym typeface="Wingdings"/>
                        </a:rPr>
                        <a:t></a:t>
                      </a:r>
                      <a:endParaRPr lang="en-US" sz="2400" b="1" dirty="0" smtClean="0"/>
                    </a:p>
                  </a:txBody>
                  <a:tcPr marL="82944" marR="82944" marT="41476" marB="41476">
                    <a:solidFill>
                      <a:srgbClr val="FF0000"/>
                    </a:solidFill>
                  </a:tcPr>
                </a:tc>
              </a:tr>
              <a:tr h="33641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Conj. Gradient (2D Heat Eqn.)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20*</a:t>
                      </a:r>
                      <a:r>
                        <a:rPr lang="en-US" sz="1800" b="1" baseline="0" dirty="0" smtClean="0"/>
                        <a:t>N</a:t>
                      </a:r>
                      <a:r>
                        <a:rPr lang="en-US" sz="1800" b="1" baseline="30000" dirty="0" smtClean="0"/>
                        <a:t>2</a:t>
                      </a:r>
                      <a:r>
                        <a:rPr lang="en-US" sz="1800" b="1" baseline="0" dirty="0" smtClean="0"/>
                        <a:t>*T</a:t>
                      </a:r>
                      <a:endParaRPr lang="en-US" sz="1800" b="1" baseline="0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503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48*</a:t>
                      </a:r>
                      <a:r>
                        <a:rPr lang="en-US" sz="1800" b="1" baseline="0" dirty="0" smtClean="0"/>
                        <a:t>N</a:t>
                      </a:r>
                      <a:r>
                        <a:rPr lang="en-US" sz="1800" b="1" baseline="30000" dirty="0" smtClean="0"/>
                        <a:t>2</a:t>
                      </a:r>
                      <a:r>
                        <a:rPr lang="en-US" sz="1800" b="1" baseline="0" dirty="0" smtClean="0"/>
                        <a:t>*T</a:t>
                      </a: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5/12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ym typeface="Wingdings"/>
                        </a:rPr>
                        <a:t></a:t>
                      </a:r>
                      <a:endParaRPr lang="en-US" sz="2400" b="1" dirty="0"/>
                    </a:p>
                  </a:txBody>
                  <a:tcPr marL="82944" marR="82944" marT="41476" marB="41476">
                    <a:solidFill>
                      <a:srgbClr val="FF0000"/>
                    </a:solidFill>
                  </a:tcPr>
                </a:tc>
              </a:tr>
              <a:tr h="33641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Jacobi 2D</a:t>
                      </a:r>
                      <a:endParaRPr lang="en-US" sz="1800" b="1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9*</a:t>
                      </a:r>
                      <a:r>
                        <a:rPr lang="en-US" sz="1800" b="1" baseline="0" dirty="0" smtClean="0"/>
                        <a:t>N</a:t>
                      </a:r>
                      <a:r>
                        <a:rPr lang="en-US" sz="1800" b="1" baseline="30000" dirty="0" smtClean="0"/>
                        <a:t>2</a:t>
                      </a:r>
                      <a:r>
                        <a:rPr lang="en-US" sz="1800" b="1" baseline="0" dirty="0" smtClean="0"/>
                        <a:t>*T</a:t>
                      </a: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503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48*</a:t>
                      </a:r>
                      <a:r>
                        <a:rPr lang="en-US" sz="1800" b="1" baseline="0" dirty="0" smtClean="0"/>
                        <a:t>N</a:t>
                      </a:r>
                      <a:r>
                        <a:rPr lang="en-US" sz="1800" b="1" baseline="30000" dirty="0" smtClean="0"/>
                        <a:t>2</a:t>
                      </a:r>
                      <a:r>
                        <a:rPr lang="en-US" sz="1800" b="1" baseline="0" dirty="0" smtClean="0"/>
                        <a:t>*T/C</a:t>
                      </a:r>
                      <a:r>
                        <a:rPr lang="en-US" sz="1800" b="1" baseline="30000" dirty="0" smtClean="0"/>
                        <a:t>1/2</a:t>
                      </a:r>
                      <a:endParaRPr lang="en-US" sz="1800" b="1" baseline="0" dirty="0" smtClean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(3/16)*</a:t>
                      </a:r>
                      <a:r>
                        <a:rPr lang="en-US" sz="1800" b="1" baseline="0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  <a:r>
                        <a:rPr lang="en-US" sz="1800" b="1" baseline="30000" dirty="0" smtClean="0">
                          <a:solidFill>
                            <a:srgbClr val="008000"/>
                          </a:solidFill>
                        </a:rPr>
                        <a:t>1/2</a:t>
                      </a:r>
                      <a:endParaRPr 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ym typeface="Wingdings"/>
                        </a:rPr>
                        <a:t></a:t>
                      </a:r>
                      <a:endParaRPr lang="en-US" sz="2400" b="1" dirty="0" smtClean="0"/>
                    </a:p>
                  </a:txBody>
                  <a:tcPr marL="82944" marR="82944" marT="41476" marB="41476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" y="499524"/>
            <a:ext cx="6416674" cy="41783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 flipV="1">
            <a:off x="1761089" y="1752600"/>
            <a:ext cx="0" cy="2209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 rot="16200000">
            <a:off x="1360567" y="2799389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CG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1048676" y="2475024"/>
            <a:ext cx="2692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FFT (Cache size=32Kbytes)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523089" y="1079500"/>
            <a:ext cx="0" cy="28829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840589" y="965200"/>
            <a:ext cx="0" cy="299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 rot="16200000">
            <a:off x="1710812" y="2468675"/>
            <a:ext cx="26797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FFT (Cache size=1 </a:t>
            </a:r>
            <a:r>
              <a:rPr lang="en-US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Gbyte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)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345806" y="2303573"/>
            <a:ext cx="298450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Mat </a:t>
            </a:r>
            <a:r>
              <a:rPr lang="en-US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Mult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 (Cache size=64Kbytes)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4986889" y="965200"/>
            <a:ext cx="0" cy="299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3717410" y="2303573"/>
            <a:ext cx="298450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Mat </a:t>
            </a:r>
            <a:r>
              <a:rPr lang="en-US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Mult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 (Cache size=8 Mbytes)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55328" y="1282711"/>
            <a:ext cx="2536271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n-lt"/>
              </a:rPr>
              <a:t>Upper-bound on operational intensity is a function of  cache capacity</a:t>
            </a:r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4196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673100"/>
          </a:xfrm>
        </p:spPr>
        <p:txBody>
          <a:bodyPr/>
          <a:lstStyle/>
          <a:p>
            <a:r>
              <a:rPr lang="en-US" dirty="0" smtClean="0"/>
              <a:t>Why Optimizing Data Movement is Fundamentally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2588"/>
            <a:ext cx="9144000" cy="6233812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FF0000"/>
                </a:solidFill>
              </a:rPr>
              <a:t>Suppose FLOPs were expensive relative to data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ovement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Efficient functions can be simply composed, because computational complexity is additive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Let fopt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fopt</a:t>
            </a:r>
            <a:r>
              <a:rPr lang="en-US" baseline="-25000" dirty="0" smtClean="0"/>
              <a:t>2 </a:t>
            </a:r>
            <a:r>
              <a:rPr lang="en-US" dirty="0" smtClean="0"/>
              <a:t>be efficient implementations </a:t>
            </a:r>
            <a:r>
              <a:rPr lang="en-US" dirty="0"/>
              <a:t>of </a:t>
            </a:r>
            <a:r>
              <a:rPr lang="en-US" dirty="0" smtClean="0"/>
              <a:t>functions f</a:t>
            </a:r>
            <a:r>
              <a:rPr lang="en-US" baseline="-25000" dirty="0" smtClean="0"/>
              <a:t>1</a:t>
            </a:r>
            <a:r>
              <a:rPr lang="en-US" dirty="0" smtClean="0"/>
              <a:t> and f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An efficient implementation for  (f</a:t>
            </a:r>
            <a:r>
              <a:rPr lang="en-US" baseline="-25000" dirty="0" smtClean="0"/>
              <a:t>1</a:t>
            </a:r>
            <a:r>
              <a:rPr lang="en-US" dirty="0" smtClean="0"/>
              <a:t> o f</a:t>
            </a:r>
            <a:r>
              <a:rPr lang="en-US" baseline="-25000" dirty="0" smtClean="0"/>
              <a:t>2</a:t>
            </a:r>
            <a:r>
              <a:rPr lang="en-US" dirty="0" smtClean="0"/>
              <a:t>) can be simply constructed by composing the individual implementations: (fopt</a:t>
            </a:r>
            <a:r>
              <a:rPr lang="en-US" baseline="-25000" dirty="0" smtClean="0"/>
              <a:t>1 </a:t>
            </a:r>
            <a:r>
              <a:rPr lang="en-US" dirty="0" smtClean="0"/>
              <a:t>o fopt</a:t>
            </a:r>
            <a:r>
              <a:rPr lang="en-US" baseline="-25000" dirty="0" smtClean="0"/>
              <a:t>2</a:t>
            </a:r>
            <a:r>
              <a:rPr lang="en-US" dirty="0" smtClean="0"/>
              <a:t>) [concatenate CDAGs]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  <a:spcBef>
                <a:spcPts val="1008"/>
              </a:spcBef>
            </a:pPr>
            <a:endParaRPr lang="en-US" baseline="-25000" dirty="0" smtClean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FF0000"/>
                </a:solidFill>
              </a:rPr>
              <a:t>Parallelization across multiple cores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If FLOP costs dominate data movement costs, main parallelization issue is load-balancing of work across cores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/>
              <a:t>If </a:t>
            </a:r>
            <a:r>
              <a:rPr lang="en-US" dirty="0" smtClean="0"/>
              <a:t>fopt</a:t>
            </a:r>
            <a:r>
              <a:rPr lang="en-US" baseline="-25000" dirty="0" smtClean="0"/>
              <a:t>1</a:t>
            </a:r>
            <a:r>
              <a:rPr lang="en-US" dirty="0" smtClean="0"/>
              <a:t> and fopt</a:t>
            </a:r>
            <a:r>
              <a:rPr lang="en-US" baseline="-25000" dirty="0" smtClean="0"/>
              <a:t>2</a:t>
            </a:r>
            <a:r>
              <a:rPr lang="en-US" dirty="0" smtClean="0"/>
              <a:t> are each individually load-balanced, so will (fopt</a:t>
            </a:r>
            <a:r>
              <a:rPr lang="en-US" baseline="-25000" dirty="0" smtClean="0"/>
              <a:t>1 </a:t>
            </a:r>
            <a:r>
              <a:rPr lang="en-US" dirty="0"/>
              <a:t>o </a:t>
            </a:r>
            <a:r>
              <a:rPr lang="en-US" dirty="0" smtClean="0"/>
              <a:t>fopt</a:t>
            </a:r>
            <a:r>
              <a:rPr lang="en-US" baseline="-25000" dirty="0" smtClean="0"/>
              <a:t>2)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endParaRPr lang="en-US" baseline="-250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But what about the current reality: FLOPs are cheap, but data movement is expensive?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roblem: Data movement complexity is NOT additive under composition</a:t>
            </a:r>
          </a:p>
        </p:txBody>
      </p:sp>
    </p:spTree>
    <p:extLst>
      <p:ext uri="{BB962C8B-B14F-4D97-AF65-F5344CB8AC3E}">
        <p14:creationId xmlns:p14="http://schemas.microsoft.com/office/powerpoint/2010/main" val="183573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31812"/>
            <a:ext cx="9144000" cy="41021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Computational complexity is additive when composing operations</a:t>
            </a:r>
            <a:endParaRPr lang="en-US" dirty="0" smtClean="0"/>
          </a:p>
          <a:p>
            <a:pPr marL="342900" lvl="1" indent="0">
              <a:buNone/>
            </a:pPr>
            <a:r>
              <a:rPr lang="en-US" sz="2800" dirty="0" smtClean="0"/>
              <a:t>S1: r1 = f1(a1,..an); </a:t>
            </a:r>
          </a:p>
          <a:p>
            <a:pPr marL="342900" lvl="1" indent="0">
              <a:buNone/>
            </a:pPr>
            <a:r>
              <a:rPr lang="en-US" sz="2800" dirty="0" smtClean="0"/>
              <a:t>S2: r2 = f2(r1,b1,…</a:t>
            </a:r>
            <a:r>
              <a:rPr lang="en-US" sz="2800" dirty="0" err="1" smtClean="0"/>
              <a:t>bm</a:t>
            </a:r>
            <a:r>
              <a:rPr lang="en-US" sz="2800" dirty="0" smtClean="0"/>
              <a:t>);</a:t>
            </a:r>
          </a:p>
          <a:p>
            <a:pPr lvl="1"/>
            <a:r>
              <a:rPr lang="en-US" sz="2800" dirty="0">
                <a:solidFill>
                  <a:srgbClr val="0CC51D"/>
                </a:solidFill>
              </a:rPr>
              <a:t>c</a:t>
            </a:r>
            <a:r>
              <a:rPr lang="en-US" sz="2800" dirty="0" smtClean="0">
                <a:solidFill>
                  <a:srgbClr val="0CC51D"/>
                </a:solidFill>
              </a:rPr>
              <a:t>omp-cost(S1;S2) = comp-cost(S1)+comp-cost(S2)</a:t>
            </a:r>
          </a:p>
          <a:p>
            <a:r>
              <a:rPr lang="en-US" sz="3200" dirty="0" smtClean="0">
                <a:solidFill>
                  <a:srgbClr val="000000"/>
                </a:solidFill>
              </a:rPr>
              <a:t>But data-movement complexity is not additive with composition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 smtClean="0">
                <a:solidFill>
                  <a:srgbClr val="FF0000"/>
                </a:solidFill>
              </a:rPr>
              <a:t>in-data-</a:t>
            </a:r>
            <a:r>
              <a:rPr lang="en-US" sz="2800" dirty="0" err="1" smtClean="0">
                <a:solidFill>
                  <a:srgbClr val="FF0000"/>
                </a:solidFill>
              </a:rPr>
              <a:t>mvmt</a:t>
            </a:r>
            <a:r>
              <a:rPr lang="en-US" sz="2800" dirty="0" smtClean="0">
                <a:solidFill>
                  <a:srgbClr val="FF0000"/>
                </a:solidFill>
              </a:rPr>
              <a:t>(S1;S2) can be less than min-data-</a:t>
            </a:r>
            <a:r>
              <a:rPr lang="en-US" sz="2800" dirty="0" err="1" smtClean="0">
                <a:solidFill>
                  <a:srgbClr val="FF0000"/>
                </a:solidFill>
              </a:rPr>
              <a:t>mvmt</a:t>
            </a:r>
            <a:r>
              <a:rPr lang="en-US" sz="2800" dirty="0" smtClean="0">
                <a:solidFill>
                  <a:srgbClr val="FF0000"/>
                </a:solidFill>
              </a:rPr>
              <a:t>(S1)+min-data-</a:t>
            </a:r>
            <a:r>
              <a:rPr lang="en-US" sz="2800" dirty="0" err="1" smtClean="0">
                <a:solidFill>
                  <a:srgbClr val="FF0000"/>
                </a:solidFill>
              </a:rPr>
              <a:t>mvmt</a:t>
            </a:r>
            <a:r>
              <a:rPr lang="en-US" sz="2800" dirty="0" smtClean="0">
                <a:solidFill>
                  <a:srgbClr val="FF0000"/>
                </a:solidFill>
              </a:rPr>
              <a:t>(S2)</a:t>
            </a:r>
          </a:p>
          <a:p>
            <a:pPr marL="342900" lvl="1" indent="0">
              <a:buNone/>
            </a:pPr>
            <a:endParaRPr lang="en-US" sz="2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176080"/>
              </p:ext>
            </p:extLst>
          </p:nvPr>
        </p:nvGraphicFramePr>
        <p:xfrm>
          <a:off x="84663" y="4404343"/>
          <a:ext cx="8910293" cy="2436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9046"/>
                <a:gridCol w="2405628"/>
                <a:gridCol w="1377040"/>
                <a:gridCol w="1608579"/>
              </a:tblGrid>
              <a:tr h="6590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Operation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Comp-Cost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Minimum</a:t>
                      </a:r>
                    </a:p>
                    <a:p>
                      <a:r>
                        <a:rPr lang="en-US" sz="2400" dirty="0" smtClean="0"/>
                        <a:t>Data-</a:t>
                      </a:r>
                      <a:r>
                        <a:rPr lang="en-US" sz="2400" dirty="0" err="1" smtClean="0"/>
                        <a:t>Mvmt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6590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Dot-Product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 scalar </a:t>
                      </a:r>
                      <a:r>
                        <a:rPr lang="en-US" sz="2400" dirty="0" err="1" smtClean="0"/>
                        <a:t>mult</a:t>
                      </a:r>
                      <a:r>
                        <a:rPr lang="en-US" sz="2400" dirty="0" smtClean="0"/>
                        <a:t>-adds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O(N)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O(N)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40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Matrix-Vector Product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 Dot-Products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O(N</a:t>
                      </a:r>
                      <a:r>
                        <a:rPr lang="en-US" sz="2400" baseline="30000" dirty="0" smtClean="0"/>
                        <a:t>2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O(N</a:t>
                      </a:r>
                      <a:r>
                        <a:rPr lang="en-US" sz="2400" baseline="30000" dirty="0" smtClean="0"/>
                        <a:t>2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753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Matrix-Matrix</a:t>
                      </a:r>
                      <a:r>
                        <a:rPr lang="en-US" sz="2400" baseline="0" dirty="0" smtClean="0"/>
                        <a:t> Product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 Mat-</a:t>
                      </a:r>
                      <a:r>
                        <a:rPr lang="en-US" sz="2400" dirty="0" err="1" smtClean="0"/>
                        <a:t>Vec</a:t>
                      </a:r>
                      <a:r>
                        <a:rPr lang="en-US" sz="2400" dirty="0" smtClean="0"/>
                        <a:t> Products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O(N</a:t>
                      </a:r>
                      <a:r>
                        <a:rPr lang="en-US" sz="2400" baseline="30000" dirty="0" smtClean="0"/>
                        <a:t>3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O(N</a:t>
                      </a:r>
                      <a:r>
                        <a:rPr lang="en-US" sz="2400" baseline="30000" dirty="0" smtClean="0"/>
                        <a:t>3</a:t>
                      </a:r>
                      <a:r>
                        <a:rPr lang="en-US" sz="2400" dirty="0" smtClean="0"/>
                        <a:t>/</a:t>
                      </a:r>
                      <a:r>
                        <a:rPr lang="en-US" sz="2400" b="0" i="1" dirty="0" smtClean="0">
                          <a:cs typeface="Arial"/>
                        </a:rPr>
                        <a:t>√C 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53976" y="-61381"/>
            <a:ext cx="9248775" cy="6731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F366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Composing Operations: Computation vs. Data Movement</a:t>
            </a:r>
            <a:endParaRPr lang="en-US" b="1" dirty="0">
              <a:solidFill>
                <a:srgbClr val="1F366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5892800"/>
            <a:ext cx="9144000" cy="965200"/>
          </a:xfrm>
          <a:prstGeom prst="rect">
            <a:avLst/>
          </a:prstGeom>
          <a:solidFill>
            <a:srgbClr val="FFFE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350000"/>
            <a:ext cx="9144000" cy="502920"/>
          </a:xfrm>
          <a:prstGeom prst="rect">
            <a:avLst/>
          </a:prstGeom>
          <a:solidFill>
            <a:srgbClr val="FFFE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6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8390"/>
            <a:ext cx="8911733" cy="4919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Lower Bounds Analysis: When is Fusion Useful?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309" y="4356337"/>
            <a:ext cx="5793492" cy="584200"/>
          </a:xfrm>
        </p:spPr>
        <p:txBody>
          <a:bodyPr>
            <a:noAutofit/>
          </a:bodyPr>
          <a:lstStyle/>
          <a:p>
            <a:pPr marL="400050" lvl="1" indent="0"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Fusion cannot be useful when:</a:t>
            </a:r>
          </a:p>
          <a:p>
            <a:pPr lvl="2"/>
            <a:endParaRPr lang="en-US" sz="3200" dirty="0" smtClean="0">
              <a:solidFill>
                <a:srgbClr val="FF0000"/>
              </a:solidFill>
            </a:endParaRPr>
          </a:p>
          <a:p>
            <a:pPr lvl="2"/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9310" y="578756"/>
            <a:ext cx="1246787" cy="2364651"/>
            <a:chOff x="493007" y="553356"/>
            <a:chExt cx="1246787" cy="2364651"/>
          </a:xfrm>
        </p:grpSpPr>
        <p:sp>
          <p:nvSpPr>
            <p:cNvPr id="5" name="Oval 4"/>
            <p:cNvSpPr/>
            <p:nvPr/>
          </p:nvSpPr>
          <p:spPr bwMode="auto">
            <a:xfrm>
              <a:off x="643375" y="1247615"/>
              <a:ext cx="956733" cy="956733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33294" y="2455181"/>
              <a:ext cx="1206500" cy="4487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5981" y="2517897"/>
              <a:ext cx="8516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Out1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799" y="1433897"/>
              <a:ext cx="825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Op1</a:t>
              </a:r>
              <a:endParaRPr lang="en-US" sz="20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1125962" y="2204348"/>
              <a:ext cx="0" cy="23405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/>
            <p:cNvSpPr/>
            <p:nvPr/>
          </p:nvSpPr>
          <p:spPr bwMode="auto">
            <a:xfrm>
              <a:off x="493007" y="553356"/>
              <a:ext cx="1206500" cy="448733"/>
            </a:xfrm>
            <a:prstGeom prst="rect">
              <a:avLst/>
            </a:prstGeom>
            <a:solidFill>
              <a:schemeClr val="accent5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6752" y="587497"/>
              <a:ext cx="6294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In1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8" name="Straight Connector 17"/>
            <p:cNvCxnSpPr>
              <a:endCxn id="5" idx="0"/>
            </p:cNvCxnSpPr>
            <p:nvPr/>
          </p:nvCxnSpPr>
          <p:spPr bwMode="auto">
            <a:xfrm>
              <a:off x="1121742" y="990600"/>
              <a:ext cx="0" cy="2570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112024" y="3149875"/>
            <a:ext cx="1246787" cy="2364651"/>
            <a:chOff x="493007" y="553356"/>
            <a:chExt cx="1246787" cy="2364651"/>
          </a:xfrm>
        </p:grpSpPr>
        <p:sp>
          <p:nvSpPr>
            <p:cNvPr id="37" name="Oval 36"/>
            <p:cNvSpPr/>
            <p:nvPr/>
          </p:nvSpPr>
          <p:spPr bwMode="auto">
            <a:xfrm>
              <a:off x="643375" y="1247615"/>
              <a:ext cx="956733" cy="956733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33294" y="2455181"/>
              <a:ext cx="1206500" cy="4487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5981" y="2517897"/>
              <a:ext cx="8516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Out2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5799" y="1433897"/>
              <a:ext cx="825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Op2</a:t>
              </a:r>
              <a:endParaRPr lang="en-US" sz="20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>
              <a:off x="1125962" y="2204348"/>
              <a:ext cx="0" cy="23405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Rectangle 41"/>
            <p:cNvSpPr/>
            <p:nvPr/>
          </p:nvSpPr>
          <p:spPr bwMode="auto">
            <a:xfrm>
              <a:off x="493007" y="553356"/>
              <a:ext cx="1206500" cy="448733"/>
            </a:xfrm>
            <a:prstGeom prst="rect">
              <a:avLst/>
            </a:prstGeom>
            <a:solidFill>
              <a:schemeClr val="accent5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96752" y="587497"/>
              <a:ext cx="6294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In</a:t>
              </a: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4" name="Straight Connector 43"/>
            <p:cNvCxnSpPr>
              <a:endCxn id="37" idx="0"/>
            </p:cNvCxnSpPr>
            <p:nvPr/>
          </p:nvCxnSpPr>
          <p:spPr bwMode="auto">
            <a:xfrm>
              <a:off x="1121742" y="990600"/>
              <a:ext cx="0" cy="2570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5" name="Group 44"/>
          <p:cNvGrpSpPr/>
          <p:nvPr/>
        </p:nvGrpSpPr>
        <p:grpSpPr>
          <a:xfrm>
            <a:off x="2067808" y="1242195"/>
            <a:ext cx="1206500" cy="2974498"/>
            <a:chOff x="493007" y="553356"/>
            <a:chExt cx="1206500" cy="2974498"/>
          </a:xfrm>
        </p:grpSpPr>
        <p:sp>
          <p:nvSpPr>
            <p:cNvPr id="46" name="Oval 45"/>
            <p:cNvSpPr/>
            <p:nvPr/>
          </p:nvSpPr>
          <p:spPr bwMode="auto">
            <a:xfrm>
              <a:off x="643375" y="1247615"/>
              <a:ext cx="956733" cy="2280239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6702" y="2060730"/>
              <a:ext cx="891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Op12</a:t>
              </a:r>
              <a:endParaRPr lang="en-US" sz="20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493007" y="553356"/>
              <a:ext cx="1206500" cy="448733"/>
            </a:xfrm>
            <a:prstGeom prst="rect">
              <a:avLst/>
            </a:prstGeom>
            <a:solidFill>
              <a:schemeClr val="accent5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96752" y="587497"/>
              <a:ext cx="6294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In1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3" name="Straight Connector 52"/>
            <p:cNvCxnSpPr>
              <a:endCxn id="46" idx="0"/>
            </p:cNvCxnSpPr>
            <p:nvPr/>
          </p:nvCxnSpPr>
          <p:spPr bwMode="auto">
            <a:xfrm>
              <a:off x="1121742" y="990600"/>
              <a:ext cx="0" cy="2570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53"/>
          <p:cNvGrpSpPr/>
          <p:nvPr/>
        </p:nvGrpSpPr>
        <p:grpSpPr>
          <a:xfrm>
            <a:off x="2120809" y="4236591"/>
            <a:ext cx="1206500" cy="713659"/>
            <a:chOff x="533294" y="2204348"/>
            <a:chExt cx="1206500" cy="713659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33294" y="2455181"/>
              <a:ext cx="1206500" cy="4487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981" y="2517897"/>
              <a:ext cx="8516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Out2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>
              <a:off x="1125962" y="2204348"/>
              <a:ext cx="0" cy="23405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7" name="Straight Arrow Connector 66"/>
          <p:cNvCxnSpPr/>
          <p:nvPr/>
        </p:nvCxnSpPr>
        <p:spPr bwMode="auto">
          <a:xfrm flipV="1">
            <a:off x="1343722" y="3023836"/>
            <a:ext cx="781226" cy="2416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1300006" y="2485920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Fuse?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858823" y="1238909"/>
            <a:ext cx="4827978" cy="2426602"/>
            <a:chOff x="4061502" y="1323362"/>
            <a:chExt cx="4827978" cy="2426602"/>
          </a:xfrm>
        </p:grpSpPr>
        <p:sp>
          <p:nvSpPr>
            <p:cNvPr id="76" name="Rectangle 75"/>
            <p:cNvSpPr/>
            <p:nvPr/>
          </p:nvSpPr>
          <p:spPr>
            <a:xfrm>
              <a:off x="4061502" y="1323362"/>
              <a:ext cx="44029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Lower Bounds can be composed</a:t>
              </a:r>
              <a:endParaRPr lang="en-US" sz="2000" b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81" name="Straight Arrow Connector 80"/>
            <p:cNvCxnSpPr>
              <a:stCxn id="83" idx="0"/>
            </p:cNvCxnSpPr>
            <p:nvPr/>
          </p:nvCxnSpPr>
          <p:spPr>
            <a:xfrm flipV="1">
              <a:off x="7028930" y="2325050"/>
              <a:ext cx="1631949" cy="593917"/>
            </a:xfrm>
            <a:prstGeom prst="straightConnector1">
              <a:avLst/>
            </a:prstGeom>
            <a:ln w="76200" cmpd="sng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5168380" y="2918967"/>
              <a:ext cx="3721100" cy="83099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90"/>
                  </a:solidFill>
                </a:rPr>
                <a:t>Max I/O reduction from fusion is twice size of Out1</a:t>
              </a:r>
              <a:endParaRPr lang="en-US" sz="2400" b="1" dirty="0">
                <a:solidFill>
                  <a:srgbClr val="000090"/>
                </a:solidFill>
              </a:endParaRPr>
            </a:p>
          </p:txBody>
        </p:sp>
      </p:grpSp>
      <p:cxnSp>
        <p:nvCxnSpPr>
          <p:cNvPr id="90" name="Straight Arrow Connector 89"/>
          <p:cNvCxnSpPr/>
          <p:nvPr/>
        </p:nvCxnSpPr>
        <p:spPr bwMode="auto">
          <a:xfrm>
            <a:off x="4568338" y="2543303"/>
            <a:ext cx="0" cy="148711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9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3408309" y="1778935"/>
            <a:ext cx="5503426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IO</a:t>
            </a:r>
            <a:r>
              <a:rPr lang="en-US" sz="2400" b="1" baseline="-25000" dirty="0">
                <a:solidFill>
                  <a:srgbClr val="000000"/>
                </a:solidFill>
                <a:latin typeface="Arial Narrow"/>
                <a:ea typeface="+mn-ea"/>
              </a:rPr>
              <a:t>LB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(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Op12) = IO</a:t>
            </a:r>
            <a:r>
              <a:rPr lang="en-US" sz="2400" b="1" baseline="-25000" dirty="0" smtClean="0">
                <a:solidFill>
                  <a:srgbClr val="000000"/>
                </a:solidFill>
                <a:latin typeface="Arial Narrow"/>
                <a:ea typeface="+mn-ea"/>
              </a:rPr>
              <a:t>LB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(Op1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) + IO</a:t>
            </a:r>
            <a:r>
              <a:rPr lang="en-US" sz="2400" b="1" baseline="-25000" dirty="0">
                <a:solidFill>
                  <a:srgbClr val="000000"/>
                </a:solidFill>
                <a:latin typeface="Arial Narrow"/>
                <a:ea typeface="+mn-ea"/>
              </a:rPr>
              <a:t>LB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(Op2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) – 2 |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Out1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|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728043" y="2943407"/>
            <a:ext cx="45719" cy="206462"/>
          </a:xfrm>
          <a:prstGeom prst="downArrow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en-US" smtClean="0">
              <a:solidFill>
                <a:srgbClr val="000000"/>
              </a:solidFill>
              <a:latin typeface="Times New Roman" charset="0"/>
              <a:ea typeface="+mn-e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149510" y="5038768"/>
            <a:ext cx="5971293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IO</a:t>
            </a:r>
            <a:r>
              <a:rPr lang="en-US" sz="2400" b="1" baseline="-25000" dirty="0">
                <a:solidFill>
                  <a:srgbClr val="000000"/>
                </a:solidFill>
                <a:latin typeface="Arial Narrow"/>
                <a:ea typeface="+mn-ea"/>
              </a:rPr>
              <a:t>LB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(Op1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) + IO</a:t>
            </a:r>
            <a:r>
              <a:rPr lang="en-US" sz="2400" b="1" baseline="-25000" dirty="0">
                <a:solidFill>
                  <a:srgbClr val="000000"/>
                </a:solidFill>
                <a:latin typeface="Arial Narrow"/>
                <a:ea typeface="+mn-ea"/>
              </a:rPr>
              <a:t>LB 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(Op2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) 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is much larger than 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|</a:t>
            </a:r>
            <a:r>
              <a:rPr lang="en-US" sz="2400" b="1" dirty="0" smtClean="0">
                <a:solidFill>
                  <a:srgbClr val="000000"/>
                </a:solidFill>
                <a:latin typeface="Arial Narrow"/>
                <a:ea typeface="+mn-ea"/>
              </a:rPr>
              <a:t>Out1</a:t>
            </a:r>
            <a:r>
              <a:rPr lang="en-US" sz="2400" b="1" dirty="0">
                <a:solidFill>
                  <a:srgbClr val="000000"/>
                </a:solidFill>
                <a:latin typeface="Arial Narrow"/>
                <a:ea typeface="+mn-ea"/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5700" y="-27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Arial Narrow"/>
              <a:ea typeface="+mn-ea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-266699" y="6058137"/>
            <a:ext cx="9387501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>
                <a:srgbClr val="660066"/>
              </a:buClr>
              <a:buSzPct val="75000"/>
              <a:buFont typeface="Monotype Sorts" charset="0"/>
              <a:buChar char="u"/>
              <a:defRPr sz="2800" b="1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28650" indent="-228600" algn="l" rtl="0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§"/>
              <a:defRPr sz="2400" b="1">
                <a:solidFill>
                  <a:srgbClr val="1F366F"/>
                </a:solidFill>
                <a:effectLst/>
                <a:latin typeface="+mn-lt"/>
                <a:ea typeface="ＭＳ Ｐゴシック" charset="-128"/>
              </a:defRPr>
            </a:lvl2pPr>
            <a:lvl3pPr marL="97155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33CC"/>
              </a:buClr>
              <a:buSzPct val="120000"/>
              <a:buChar char="•"/>
              <a:defRPr sz="2200" b="1">
                <a:solidFill>
                  <a:srgbClr val="333333"/>
                </a:solidFill>
                <a:effectLst/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40000"/>
              <a:buFont typeface="Monotype Sorts" charset="0"/>
              <a:buChar char="u"/>
              <a:defRPr sz="2000">
                <a:solidFill>
                  <a:schemeClr val="tx1"/>
                </a:solidFill>
                <a:effectLst/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00050" lvl="1" indent="0" defTabSz="457200">
              <a:spcBef>
                <a:spcPts val="0"/>
              </a:spcBef>
              <a:buClr>
                <a:srgbClr val="000099"/>
              </a:buClr>
              <a:buFont typeface="Wingdings" charset="0"/>
              <a:buNone/>
            </a:pPr>
            <a:r>
              <a:rPr lang="en-US" sz="3200" dirty="0" smtClean="0">
                <a:solidFill>
                  <a:srgbClr val="000090"/>
                </a:solidFill>
                <a:latin typeface="Arial Narrow"/>
              </a:rPr>
              <a:t>Lower bounds analysis can help prune many </a:t>
            </a:r>
            <a:r>
              <a:rPr lang="en-US" sz="3200" dirty="0" err="1" smtClean="0">
                <a:solidFill>
                  <a:srgbClr val="000090"/>
                </a:solidFill>
                <a:latin typeface="Arial Narrow"/>
              </a:rPr>
              <a:t>configs</a:t>
            </a:r>
            <a:r>
              <a:rPr lang="en-US" sz="3200" dirty="0" smtClean="0">
                <a:solidFill>
                  <a:srgbClr val="000090"/>
                </a:solidFill>
                <a:latin typeface="Arial Narrow"/>
              </a:rPr>
              <a:t>.</a:t>
            </a:r>
          </a:p>
          <a:p>
            <a:pPr lvl="2" defTabSz="457200">
              <a:spcBef>
                <a:spcPts val="0"/>
              </a:spcBef>
            </a:pPr>
            <a:endParaRPr lang="en-US" sz="3200" dirty="0" smtClean="0">
              <a:solidFill>
                <a:srgbClr val="2CAE08"/>
              </a:solidFill>
              <a:latin typeface="Arial Narrow"/>
            </a:endParaRPr>
          </a:p>
          <a:p>
            <a:pPr lvl="2" defTabSz="457200">
              <a:spcBef>
                <a:spcPts val="0"/>
              </a:spcBef>
            </a:pPr>
            <a:endParaRPr lang="en-US" sz="3200" dirty="0">
              <a:solidFill>
                <a:srgbClr val="2CAE08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431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8" grpId="0" animBg="1"/>
      <p:bldP spid="60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1130300"/>
            <a:ext cx="6350000" cy="92318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14780" r="11477" b="15871"/>
          <a:stretch/>
        </p:blipFill>
        <p:spPr>
          <a:xfrm>
            <a:off x="4168831" y="2397758"/>
            <a:ext cx="4975169" cy="3840480"/>
          </a:xfrm>
        </p:spPr>
      </p:pic>
      <p:sp>
        <p:nvSpPr>
          <p:cNvPr id="3" name="Rectangle 2"/>
          <p:cNvSpPr/>
          <p:nvPr/>
        </p:nvSpPr>
        <p:spPr>
          <a:xfrm>
            <a:off x="4351365" y="2557779"/>
            <a:ext cx="1343025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CC"/>
              </a:solidFill>
              <a:latin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8815" y="3497579"/>
            <a:ext cx="1343025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CC"/>
              </a:solidFill>
              <a:latin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03740" y="3497579"/>
            <a:ext cx="1381125" cy="4699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CC"/>
              </a:solidFill>
              <a:latin typeface="Arial Narro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8340" y="4486908"/>
            <a:ext cx="1381125" cy="4699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CC"/>
              </a:solidFill>
              <a:latin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3740" y="4461508"/>
            <a:ext cx="1381125" cy="469900"/>
          </a:xfrm>
          <a:prstGeom prst="rect">
            <a:avLst/>
          </a:prstGeom>
          <a:noFill/>
          <a:ln w="38100">
            <a:solidFill>
              <a:srgbClr val="39DB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CC"/>
              </a:solidFill>
              <a:latin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23881" y="5425437"/>
            <a:ext cx="1381125" cy="469900"/>
          </a:xfrm>
          <a:prstGeom prst="rect">
            <a:avLst/>
          </a:prstGeom>
          <a:noFill/>
          <a:ln w="38100">
            <a:solidFill>
              <a:srgbClr val="39DB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CC"/>
              </a:solidFill>
              <a:latin typeface="Arial Narrow"/>
            </a:endParaRPr>
          </a:p>
        </p:txBody>
      </p:sp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20100" y="5892800"/>
            <a:ext cx="609600" cy="8128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26452"/>
            <a:ext cx="8515350" cy="379938"/>
          </a:xfrm>
        </p:spPr>
        <p:txBody>
          <a:bodyPr/>
          <a:lstStyle/>
          <a:p>
            <a:r>
              <a:rPr lang="en-US" sz="3600" dirty="0" smtClean="0"/>
              <a:t>Optimizing the Four-Index Integral Transform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596900"/>
            <a:ext cx="1435100" cy="6096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-50800" y="546100"/>
            <a:ext cx="4343400" cy="6426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660066"/>
              </a:buClr>
              <a:buSzPct val="75000"/>
              <a:buFont typeface="Arial" pitchFamily="34" charset="0"/>
              <a:buChar char="♦"/>
              <a:defRPr sz="2800" b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6858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§"/>
              <a:defRPr sz="2400">
                <a:solidFill>
                  <a:srgbClr val="1F366F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0287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04040"/>
              </a:buClr>
              <a:buSzPct val="50000"/>
              <a:buFont typeface="Arial Narrow" pitchFamily="34" charset="0"/>
              <a:buChar char="●"/>
              <a:defRPr sz="2200">
                <a:solidFill>
                  <a:srgbClr val="404040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3pPr>
            <a:lvl4pPr marL="13716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Courier New" pitchFamily="49" charset="0"/>
              <a:buChar char="o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457200"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 Narrow"/>
              </a:rPr>
              <a:t>4-D integral tensor 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Arial Narrow"/>
              </a:rPr>
              <a:t>A) transformed from one basis to another (C) using transformer B</a:t>
            </a:r>
          </a:p>
          <a:p>
            <a:pPr defTabSz="457200"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 Narrow"/>
              </a:rPr>
              <a:t>Implemented as sequence of four tensor contractions</a:t>
            </a:r>
          </a:p>
          <a:p>
            <a:pPr defTabSz="457200">
              <a:spcBef>
                <a:spcPts val="0"/>
              </a:spcBef>
            </a:pPr>
            <a:r>
              <a:rPr lang="en-US" sz="2400" dirty="0" err="1" smtClean="0">
                <a:solidFill>
                  <a:srgbClr val="000000"/>
                </a:solidFill>
                <a:latin typeface="Arial Narrow"/>
              </a:rPr>
              <a:t>Combinatorially</a:t>
            </a:r>
            <a:r>
              <a:rPr lang="en-US" sz="2400" dirty="0" smtClean="0">
                <a:solidFill>
                  <a:srgbClr val="000000"/>
                </a:solidFill>
                <a:latin typeface="Arial Narrow"/>
              </a:rPr>
              <a:t> explosive number of fusion/tiling/distribution choices</a:t>
            </a:r>
          </a:p>
          <a:p>
            <a:pPr defTabSz="457200">
              <a:spcBef>
                <a:spcPts val="0"/>
              </a:spcBef>
            </a:pPr>
            <a:r>
              <a:rPr lang="en-US" sz="2400" dirty="0" err="1" smtClean="0">
                <a:solidFill>
                  <a:srgbClr val="000000"/>
                </a:solidFill>
                <a:latin typeface="Arial Narrow"/>
              </a:rPr>
              <a:t>NWChem</a:t>
            </a:r>
            <a:r>
              <a:rPr lang="en-US" sz="2400" dirty="0" smtClean="0">
                <a:solidFill>
                  <a:srgbClr val="000000"/>
                </a:solidFill>
                <a:latin typeface="Arial Narrow"/>
              </a:rPr>
              <a:t> comp. chem. suite implements 15 different variants of 4-index transform; none optimal</a:t>
            </a:r>
          </a:p>
          <a:p>
            <a:pPr defTabSz="457200">
              <a:lnSpc>
                <a:spcPct val="90000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 Narrow"/>
              </a:rPr>
              <a:t>New “communication-optimal” distributed 4-index transform developed by OSU/PNNL collaboration</a:t>
            </a:r>
          </a:p>
          <a:p>
            <a:pPr lvl="1" defTabSz="457200">
              <a:lnSpc>
                <a:spcPct val="90000"/>
              </a:lnSpc>
              <a:spcBef>
                <a:spcPts val="0"/>
              </a:spcBef>
            </a:pPr>
            <a:r>
              <a:rPr lang="en-US" sz="2000" dirty="0" smtClean="0">
                <a:latin typeface="Arial Narrow"/>
              </a:rPr>
              <a:t>Space of </a:t>
            </a:r>
            <a:r>
              <a:rPr lang="en-US" sz="2000" dirty="0" err="1" smtClean="0">
                <a:latin typeface="Arial Narrow"/>
              </a:rPr>
              <a:t>configs</a:t>
            </a:r>
            <a:r>
              <a:rPr lang="en-US" sz="2000" dirty="0" smtClean="0">
                <a:latin typeface="Arial Narrow"/>
              </a:rPr>
              <a:t>. </a:t>
            </a:r>
            <a:r>
              <a:rPr lang="en-US" sz="2000" dirty="0">
                <a:latin typeface="Arial Narrow"/>
              </a:rPr>
              <a:t>p</a:t>
            </a:r>
            <a:r>
              <a:rPr lang="en-US" sz="2000" dirty="0" smtClean="0">
                <a:latin typeface="Arial Narrow"/>
              </a:rPr>
              <a:t>runed by data </a:t>
            </a:r>
            <a:r>
              <a:rPr lang="en-US" sz="2000" dirty="0" err="1" smtClean="0">
                <a:latin typeface="Arial Narrow"/>
              </a:rPr>
              <a:t>mvmt</a:t>
            </a:r>
            <a:r>
              <a:rPr lang="en-US" sz="2000" dirty="0" smtClean="0">
                <a:latin typeface="Arial Narrow"/>
              </a:rPr>
              <a:t>. </a:t>
            </a:r>
            <a:r>
              <a:rPr lang="en-US" sz="2000" dirty="0">
                <a:latin typeface="Arial Narrow"/>
              </a:rPr>
              <a:t>l</a:t>
            </a:r>
            <a:r>
              <a:rPr lang="en-US" sz="2000" dirty="0" smtClean="0">
                <a:latin typeface="Arial Narrow"/>
              </a:rPr>
              <a:t>ower bounds analysis </a:t>
            </a:r>
          </a:p>
          <a:p>
            <a:pPr lvl="1" defTabSz="457200">
              <a:lnSpc>
                <a:spcPct val="90000"/>
              </a:lnSpc>
              <a:spcBef>
                <a:spcPts val="0"/>
              </a:spcBef>
            </a:pPr>
            <a:r>
              <a:rPr lang="en-US" sz="2000" dirty="0" smtClean="0">
                <a:latin typeface="Arial Narrow"/>
              </a:rPr>
              <a:t>Significant improvement over previous </a:t>
            </a:r>
            <a:r>
              <a:rPr lang="en-US" sz="2000" dirty="0" err="1" smtClean="0">
                <a:latin typeface="Arial Narrow"/>
              </a:rPr>
              <a:t>NWChem</a:t>
            </a:r>
            <a:r>
              <a:rPr lang="en-US" sz="2000" dirty="0" smtClean="0">
                <a:latin typeface="Arial Narrow"/>
              </a:rPr>
              <a:t> versions</a:t>
            </a:r>
          </a:p>
          <a:p>
            <a:pPr lvl="1" defTabSz="457200">
              <a:lnSpc>
                <a:spcPct val="90000"/>
              </a:lnSpc>
              <a:spcBef>
                <a:spcPts val="0"/>
              </a:spcBef>
            </a:pPr>
            <a:r>
              <a:rPr lang="en-US" sz="2000" dirty="0" smtClean="0">
                <a:latin typeface="Arial Narrow"/>
              </a:rPr>
              <a:t>Incorporated into </a:t>
            </a:r>
            <a:r>
              <a:rPr lang="en-US" sz="2000" dirty="0" err="1" smtClean="0">
                <a:latin typeface="Arial Narrow"/>
              </a:rPr>
              <a:t>NWChem</a:t>
            </a:r>
            <a:endParaRPr lang="en-US" dirty="0" smtClean="0">
              <a:latin typeface="Arial Narrow"/>
            </a:endParaRPr>
          </a:p>
          <a:p>
            <a:pPr defTabSz="457200">
              <a:spcBef>
                <a:spcPts val="0"/>
              </a:spcBef>
            </a:pPr>
            <a:endParaRPr lang="en-US" sz="2400" dirty="0" smtClean="0">
              <a:solidFill>
                <a:srgbClr val="000000"/>
              </a:solidFill>
              <a:latin typeface="Arial Narrow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292600" y="596900"/>
            <a:ext cx="4610100" cy="14565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en-US" smtClean="0">
              <a:solidFill>
                <a:srgbClr val="000000"/>
              </a:solidFill>
              <a:latin typeface="Times New Roman" charset="0"/>
              <a:ea typeface="+mn-ea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5867400" y="2082800"/>
            <a:ext cx="393700" cy="52070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en-US" smtClean="0">
              <a:solidFill>
                <a:srgbClr val="000000"/>
              </a:solidFill>
              <a:latin typeface="Times New Roman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8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7"/>
    </mc:Choice>
    <mc:Fallback xmlns="">
      <p:transition spd="slow" advTm="662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2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9288"/>
            <a:ext cx="9144000" cy="6233812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Can tools be developed to automatically characterize data movement complexity of algorithms?</a:t>
            </a:r>
          </a:p>
          <a:p>
            <a:pPr>
              <a:lnSpc>
                <a:spcPct val="80000"/>
              </a:lnSpc>
              <a:spcBef>
                <a:spcPts val="1008"/>
              </a:spcBef>
            </a:pPr>
            <a:endParaRPr lang="en-US" dirty="0" smtClean="0"/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Can </a:t>
            </a:r>
            <a:r>
              <a:rPr lang="en-US" dirty="0" smtClean="0"/>
              <a:t>a general methodology be developed for use of data-movement lower-bounds in guiding design-space exploration</a:t>
            </a:r>
            <a:r>
              <a:rPr lang="en-US" dirty="0" smtClean="0"/>
              <a:t>?</a:t>
            </a:r>
          </a:p>
          <a:p>
            <a:pPr>
              <a:lnSpc>
                <a:spcPct val="80000"/>
              </a:lnSpc>
              <a:spcBef>
                <a:spcPts val="1008"/>
              </a:spcBef>
            </a:pPr>
            <a:endParaRPr lang="en-US" dirty="0"/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Can data-movement lower-bounds be used for algorithm-architecture co-design? 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Example: </a:t>
            </a:r>
            <a:r>
              <a:rPr lang="en-US" dirty="0"/>
              <a:t>A</a:t>
            </a:r>
            <a:r>
              <a:rPr lang="en-US" dirty="0" smtClean="0"/>
              <a:t>re 16 registers too few for efficient implementation of a CNN (Convolutional Neural Network) kernel</a:t>
            </a:r>
            <a:r>
              <a:rPr lang="en-US" dirty="0" smtClean="0"/>
              <a:t>?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endParaRPr lang="en-US" dirty="0"/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data movement constraints of irregular/sparse applications be characterized and used for optimization?</a:t>
            </a:r>
            <a:endParaRPr lang="en-US" dirty="0"/>
          </a:p>
          <a:p>
            <a:pPr>
              <a:lnSpc>
                <a:spcPct val="80000"/>
              </a:lnSpc>
              <a:spcBef>
                <a:spcPts val="1008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-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341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8900"/>
            <a:ext cx="9398000" cy="673100"/>
          </a:xfrm>
        </p:spPr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Direction: Pattern-Specific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85971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-57150"/>
            <a:ext cx="8229600" cy="673100"/>
          </a:xfrm>
        </p:spPr>
        <p:txBody>
          <a:bodyPr/>
          <a:lstStyle/>
          <a:p>
            <a:r>
              <a:rPr lang="en-US" dirty="0" smtClean="0"/>
              <a:t>Portability: </a:t>
            </a:r>
            <a:r>
              <a:rPr lang="en-US" dirty="0" err="1" smtClean="0"/>
              <a:t>OpenACC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OpenMP</a:t>
            </a:r>
            <a:r>
              <a:rPr lang="en-US" dirty="0" smtClean="0"/>
              <a:t>-Offload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2588"/>
            <a:ext cx="9144000" cy="184423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Directive-based </a:t>
            </a:r>
            <a:r>
              <a:rPr lang="en-US" dirty="0" err="1" smtClean="0"/>
              <a:t>prog</a:t>
            </a:r>
            <a:r>
              <a:rPr lang="en-US" dirty="0" smtClean="0"/>
              <a:t>. </a:t>
            </a:r>
            <a:r>
              <a:rPr lang="en-US" dirty="0" smtClean="0"/>
              <a:t>models for GPU/Accelerator offload</a:t>
            </a:r>
          </a:p>
          <a:p>
            <a:pPr lvl="1">
              <a:lnSpc>
                <a:spcPct val="70000"/>
              </a:lnSpc>
              <a:spcBef>
                <a:spcPts val="1008"/>
              </a:spcBef>
            </a:pPr>
            <a:r>
              <a:rPr lang="en-US" dirty="0" smtClean="0"/>
              <a:t>Spec. of computation in source code very similar to sequential code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Directives specify parts of code to be offloaded to GPU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User can optionally control when data is moved between CPU/GPU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69" y="2391064"/>
            <a:ext cx="4630648" cy="4380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389908"/>
            <a:ext cx="4521200" cy="438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3582" y="6253838"/>
            <a:ext cx="168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Source: Jeff Larkin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3619" y="2765623"/>
            <a:ext cx="1172116" cy="400110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OpenMP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5479" y="2717968"/>
            <a:ext cx="1338953" cy="400110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OpenACC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7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-57150"/>
            <a:ext cx="8229600" cy="673100"/>
          </a:xfrm>
        </p:spPr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OpenACC</a:t>
            </a:r>
            <a:r>
              <a:rPr lang="en-US" dirty="0" smtClean="0"/>
              <a:t> and </a:t>
            </a:r>
            <a:r>
              <a:rPr lang="en-US" dirty="0" err="1" smtClean="0"/>
              <a:t>OpenMP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522587"/>
            <a:ext cx="9239137" cy="2386867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1008"/>
              </a:spcBef>
            </a:pPr>
            <a:r>
              <a:rPr lang="en-US" dirty="0" smtClean="0"/>
              <a:t>Directive based optimization of radiation scheme ACRANEB2 </a:t>
            </a:r>
            <a:r>
              <a:rPr lang="en-US" dirty="0" smtClean="0"/>
              <a:t>in </a:t>
            </a:r>
            <a:r>
              <a:rPr lang="en-US" dirty="0" smtClean="0"/>
              <a:t>Danish weather prediction model: </a:t>
            </a:r>
            <a:r>
              <a:rPr lang="en-US" dirty="0" smtClean="0"/>
              <a:t>KNL, </a:t>
            </a:r>
            <a:r>
              <a:rPr lang="en-US" dirty="0" smtClean="0"/>
              <a:t>Pascal </a:t>
            </a:r>
            <a:r>
              <a:rPr lang="en-US" dirty="0" smtClean="0"/>
              <a:t>GPU, Xeon</a:t>
            </a:r>
            <a:endParaRPr lang="en-US" dirty="0" smtClean="0"/>
          </a:p>
          <a:p>
            <a:pPr lvl="1">
              <a:lnSpc>
                <a:spcPct val="70000"/>
              </a:lnSpc>
              <a:spcBef>
                <a:spcPts val="1008"/>
              </a:spcBef>
            </a:pPr>
            <a:r>
              <a:rPr lang="en-US" dirty="0" err="1" smtClean="0"/>
              <a:t>Poulsen</a:t>
            </a:r>
            <a:r>
              <a:rPr lang="en-US" dirty="0" smtClean="0"/>
              <a:t> and Berg, </a:t>
            </a:r>
            <a:r>
              <a:rPr lang="en-US" sz="1800" dirty="0">
                <a:hlinkClick r:id="rId2"/>
              </a:rPr>
              <a:t>http://www.dmi.dk/fileadmin/user_upload/Rapporter/TR2017/SR17-22.pdf</a:t>
            </a:r>
            <a:r>
              <a:rPr lang="en-US" sz="1800" dirty="0"/>
              <a:t> </a:t>
            </a:r>
            <a:endParaRPr lang="en-US" dirty="0" smtClean="0"/>
          </a:p>
          <a:p>
            <a:pPr>
              <a:lnSpc>
                <a:spcPct val="70000"/>
              </a:lnSpc>
              <a:spcBef>
                <a:spcPts val="1008"/>
              </a:spcBef>
            </a:pPr>
            <a:r>
              <a:rPr lang="en-US" dirty="0" smtClean="0"/>
              <a:t>Conclusion: Even with directive-based models, achieving high performance requires different source-code versions</a:t>
            </a:r>
          </a:p>
          <a:p>
            <a:pPr lvl="1">
              <a:lnSpc>
                <a:spcPct val="70000"/>
              </a:lnSpc>
              <a:spcBef>
                <a:spcPts val="1008"/>
              </a:spcBef>
            </a:pPr>
            <a:r>
              <a:rPr lang="en-US" dirty="0" smtClean="0"/>
              <a:t>Loops had to be rearranged and data-structure layouts changed</a:t>
            </a:r>
          </a:p>
          <a:p>
            <a:pPr lvl="1">
              <a:lnSpc>
                <a:spcPct val="7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FF0000"/>
                </a:solidFill>
              </a:rPr>
              <a:t>Performance difference for variants can be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577" y="3302000"/>
            <a:ext cx="5499560" cy="31126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1" y="3405895"/>
            <a:ext cx="4121727" cy="342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660066"/>
              </a:buClr>
              <a:buSzPct val="75000"/>
              <a:buFont typeface="Arial" pitchFamily="34" charset="0"/>
              <a:buChar char="♦"/>
              <a:defRPr sz="2800" b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6858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§"/>
              <a:defRPr sz="2400">
                <a:solidFill>
                  <a:srgbClr val="1F366F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0287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04040"/>
              </a:buClr>
              <a:buSzPct val="50000"/>
              <a:buFont typeface="Arial Narrow" pitchFamily="34" charset="0"/>
              <a:buChar char="●"/>
              <a:defRPr sz="2200">
                <a:solidFill>
                  <a:srgbClr val="404040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3pPr>
            <a:lvl4pPr marL="1371600" indent="-34290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Courier New" pitchFamily="49" charset="0"/>
              <a:buChar char="o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sz="2400" dirty="0" smtClean="0"/>
              <a:t>X: Code version tuned for KNL</a:t>
            </a: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sz="2400" dirty="0" smtClean="0"/>
              <a:t>G: Code tuned GPU with same data structures</a:t>
            </a: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sz="2400" dirty="0" smtClean="0"/>
              <a:t>GNM: GPU-tuned, with transposed data structures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Good </a:t>
            </a:r>
            <a:r>
              <a:rPr lang="en-US" dirty="0" err="1" smtClean="0"/>
              <a:t>perf</a:t>
            </a:r>
            <a:r>
              <a:rPr lang="en-US" dirty="0" smtClean="0"/>
              <a:t>. boost on GPU, but about 100x slowdown for KNL!</a:t>
            </a:r>
          </a:p>
        </p:txBody>
      </p:sp>
    </p:spTree>
    <p:extLst>
      <p:ext uri="{BB962C8B-B14F-4D97-AF65-F5344CB8AC3E}">
        <p14:creationId xmlns:p14="http://schemas.microsoft.com/office/powerpoint/2010/main" val="428758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26" y="-183560"/>
            <a:ext cx="8894773" cy="6731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  <a:tabLst>
                <a:tab pos="228600" algn="l"/>
              </a:tabLst>
            </a:pPr>
            <a:r>
              <a:rPr lang="en-US" sz="4000" dirty="0" smtClean="0"/>
              <a:t>Performance: Stencil DSL vs. General-Purpose</a:t>
            </a:r>
            <a:endParaRPr lang="en-US" altLang="zh-CN" sz="2000" dirty="0" smtClean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975" y="513996"/>
            <a:ext cx="9116025" cy="576358"/>
          </a:xfrm>
          <a:ln>
            <a:noFill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DSL</a:t>
            </a:r>
            <a:r>
              <a:rPr lang="en-US" dirty="0" smtClean="0">
                <a:solidFill>
                  <a:srgbClr val="FF0000"/>
                </a:solidFill>
              </a:rPr>
              <a:t>-generated GPU </a:t>
            </a:r>
            <a:r>
              <a:rPr lang="en-US" dirty="0" smtClean="0">
                <a:solidFill>
                  <a:srgbClr val="FF0000"/>
                </a:solidFill>
              </a:rPr>
              <a:t>code achieves much higher performance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5182752"/>
            <a:ext cx="9313479" cy="176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25" y="1333500"/>
            <a:ext cx="8629042" cy="32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-57150"/>
            <a:ext cx="8902700" cy="673100"/>
          </a:xfrm>
        </p:spPr>
        <p:txBody>
          <a:bodyPr/>
          <a:lstStyle/>
          <a:p>
            <a:r>
              <a:rPr lang="en-US" dirty="0" smtClean="0"/>
              <a:t>High-Performance Software Development </a:t>
            </a:r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2588"/>
            <a:ext cx="9144000" cy="6233812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FF0000"/>
                </a:solidFill>
              </a:rPr>
              <a:t>Low Performance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/>
              <a:t>V</a:t>
            </a:r>
            <a:r>
              <a:rPr lang="en-US" dirty="0" smtClean="0"/>
              <a:t>ery challenging to achieve high performance for GPUs and FPGAs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Requires understanding of low-level arch. </a:t>
            </a:r>
            <a:r>
              <a:rPr lang="en-US" dirty="0"/>
              <a:t>d</a:t>
            </a:r>
            <a:r>
              <a:rPr lang="en-US" dirty="0" smtClean="0"/>
              <a:t>etails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FF0000"/>
                </a:solidFill>
              </a:rPr>
              <a:t>Low Productivity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Need to program using different programming </a:t>
            </a:r>
            <a:r>
              <a:rPr lang="en-US" dirty="0" smtClean="0"/>
              <a:t>models: </a:t>
            </a:r>
            <a:r>
              <a:rPr lang="en-US" dirty="0" err="1" smtClean="0"/>
              <a:t>OpenMP</a:t>
            </a:r>
            <a:r>
              <a:rPr lang="en-US" dirty="0" smtClean="0"/>
              <a:t> for multicores, CUDA/</a:t>
            </a:r>
            <a:r>
              <a:rPr lang="en-US" dirty="0" err="1" smtClean="0"/>
              <a:t>OpenCL</a:t>
            </a:r>
            <a:r>
              <a:rPr lang="en-US" dirty="0" smtClean="0"/>
              <a:t> for GPUs, </a:t>
            </a:r>
            <a:r>
              <a:rPr lang="en-US" dirty="0" smtClean="0"/>
              <a:t>Verilog/</a:t>
            </a:r>
            <a:r>
              <a:rPr lang="en-US" dirty="0" smtClean="0"/>
              <a:t>VHDL </a:t>
            </a:r>
            <a:r>
              <a:rPr lang="en-US" dirty="0" smtClean="0"/>
              <a:t>for </a:t>
            </a:r>
            <a:r>
              <a:rPr lang="en-US" dirty="0" smtClean="0"/>
              <a:t>FPGAs</a:t>
            </a:r>
            <a:endParaRPr lang="en-US" dirty="0" smtClean="0"/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Steep learning curve: CUDA known by </a:t>
            </a:r>
            <a:r>
              <a:rPr lang="en-US" dirty="0"/>
              <a:t>few; Verilog/VHDL known by </a:t>
            </a:r>
            <a:r>
              <a:rPr lang="en-US" dirty="0" smtClean="0"/>
              <a:t>fewer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Parallel programming is much more </a:t>
            </a:r>
            <a:r>
              <a:rPr lang="en-US" dirty="0" smtClean="0"/>
              <a:t>difficult than </a:t>
            </a:r>
            <a:r>
              <a:rPr lang="en-US" dirty="0" smtClean="0"/>
              <a:t>sequential C/C++</a:t>
            </a: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FF0000"/>
                </a:solidFill>
              </a:rPr>
              <a:t>No Portability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Multiple versions of code must be maintained for different platforms</a:t>
            </a:r>
          </a:p>
          <a:p>
            <a:pPr>
              <a:lnSpc>
                <a:spcPct val="80000"/>
              </a:lnSpc>
              <a:spcBef>
                <a:spcPts val="1008"/>
              </a:spcBef>
            </a:pPr>
            <a:r>
              <a:rPr lang="en-US" dirty="0" smtClean="0">
                <a:solidFill>
                  <a:srgbClr val="660066"/>
                </a:solidFill>
              </a:rPr>
              <a:t>Challenges will get </a:t>
            </a:r>
            <a:r>
              <a:rPr lang="en-US" dirty="0" smtClean="0">
                <a:solidFill>
                  <a:srgbClr val="660066"/>
                </a:solidFill>
              </a:rPr>
              <a:t>worse </a:t>
            </a:r>
            <a:r>
              <a:rPr lang="en-US" dirty="0" smtClean="0">
                <a:solidFill>
                  <a:srgbClr val="660066"/>
                </a:solidFill>
              </a:rPr>
              <a:t>in the </a:t>
            </a:r>
            <a:r>
              <a:rPr lang="en-US" dirty="0" smtClean="0">
                <a:solidFill>
                  <a:srgbClr val="660066"/>
                </a:solidFill>
              </a:rPr>
              <a:t>future: compilers must do more!</a:t>
            </a:r>
            <a:endParaRPr lang="en-US" dirty="0" smtClean="0">
              <a:solidFill>
                <a:srgbClr val="660066"/>
              </a:solidFill>
            </a:endParaRP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Research Direction 1: Understanding Data Movement Complexity</a:t>
            </a:r>
          </a:p>
          <a:p>
            <a:pPr lvl="1">
              <a:lnSpc>
                <a:spcPct val="80000"/>
              </a:lnSpc>
              <a:spcBef>
                <a:spcPts val="1008"/>
              </a:spcBef>
            </a:pPr>
            <a:r>
              <a:rPr lang="en-US" dirty="0" smtClean="0"/>
              <a:t>Research Direction 2: Domain/Pattern-Specific Transformation/Code-Gen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439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1" y="-96491"/>
            <a:ext cx="8686800" cy="732885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0090"/>
                </a:solidFill>
                <a:latin typeface="+mn-lt"/>
              </a:rPr>
              <a:t>Domain-Specific Optimization: Tensor Contractions</a:t>
            </a:r>
            <a:endParaRPr lang="en-US" sz="3200" b="1" dirty="0">
              <a:solidFill>
                <a:srgbClr val="00009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3820491"/>
            <a:ext cx="9093201" cy="2954637"/>
          </a:xfrm>
          <a:prstGeom prst="rect">
            <a:avLst/>
          </a:prstGeom>
          <a:solidFill>
            <a:srgbClr val="FFFFFF"/>
          </a:solidFill>
        </p:spPr>
        <p:txBody>
          <a:bodyPr wrap="square" lIns="91420" tIns="45711" rIns="91420" bIns="45711" rtlCol="0">
            <a:spAutoFit/>
          </a:bodyPr>
          <a:lstStyle/>
          <a:p>
            <a:pPr defTabSz="457106" fontAlgn="auto">
              <a:spcBef>
                <a:spcPts val="0"/>
              </a:spcBef>
              <a:spcAft>
                <a:spcPts val="0"/>
              </a:spcAft>
            </a:pPr>
            <a:endParaRPr lang="en-US" sz="2800" dirty="0" smtClean="0">
              <a:solidFill>
                <a:srgbClr val="000000"/>
              </a:solidFill>
              <a:latin typeface="+mn-lt"/>
              <a:ea typeface="+mn-ea"/>
              <a:cs typeface="Arial"/>
            </a:endParaRPr>
          </a:p>
          <a:p>
            <a:pPr marL="285690" indent="-285690" defTabSz="457106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Tensor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contraction is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high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-dimension analog of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matrix-matrix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product</a:t>
            </a:r>
          </a:p>
          <a:p>
            <a:pPr marL="285690" indent="-285690" defTabSz="457106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Each loop index appears in exactly two tensors</a:t>
            </a:r>
          </a:p>
          <a:p>
            <a:pPr marL="742796" lvl="1" indent="-285690" defTabSz="457106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000090"/>
                </a:solidFill>
                <a:latin typeface="+mn-lt"/>
                <a:ea typeface="+mn-ea"/>
                <a:cs typeface="Arial"/>
              </a:rPr>
              <a:t>“Contraction index” appears </a:t>
            </a:r>
            <a:r>
              <a:rPr lang="en-US" sz="2200" dirty="0">
                <a:solidFill>
                  <a:srgbClr val="000090"/>
                </a:solidFill>
                <a:latin typeface="+mn-lt"/>
                <a:ea typeface="+mn-ea"/>
                <a:cs typeface="Arial"/>
              </a:rPr>
              <a:t>only in </a:t>
            </a:r>
            <a:r>
              <a:rPr lang="en-US" sz="2200" dirty="0" smtClean="0">
                <a:solidFill>
                  <a:srgbClr val="000090"/>
                </a:solidFill>
                <a:latin typeface="+mn-lt"/>
                <a:ea typeface="+mn-ea"/>
                <a:cs typeface="Arial"/>
              </a:rPr>
              <a:t>input </a:t>
            </a:r>
            <a:r>
              <a:rPr lang="en-US" sz="2200" dirty="0">
                <a:solidFill>
                  <a:srgbClr val="000090"/>
                </a:solidFill>
                <a:latin typeface="+mn-lt"/>
                <a:ea typeface="+mn-ea"/>
                <a:cs typeface="Arial"/>
              </a:rPr>
              <a:t>(</a:t>
            </a:r>
            <a:r>
              <a:rPr lang="en-US" sz="2200" dirty="0" err="1" smtClean="0">
                <a:solidFill>
                  <a:srgbClr val="000090"/>
                </a:solidFill>
                <a:latin typeface="+mn-lt"/>
                <a:ea typeface="+mn-ea"/>
                <a:cs typeface="Arial"/>
              </a:rPr>
              <a:t>rhs</a:t>
            </a:r>
            <a:r>
              <a:rPr lang="en-US" sz="2200" dirty="0">
                <a:solidFill>
                  <a:srgbClr val="000090"/>
                </a:solidFill>
                <a:latin typeface="+mn-lt"/>
                <a:ea typeface="+mn-ea"/>
                <a:cs typeface="Arial"/>
              </a:rPr>
              <a:t>) tensors: </a:t>
            </a:r>
            <a:r>
              <a:rPr lang="en-US" sz="2200" dirty="0" smtClean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{m, n}</a:t>
            </a:r>
            <a:endParaRPr lang="en-US" sz="2200" dirty="0">
              <a:solidFill>
                <a:srgbClr val="000000"/>
              </a:solidFill>
              <a:latin typeface="+mn-lt"/>
              <a:ea typeface="+mn-ea"/>
              <a:cs typeface="Arial"/>
            </a:endParaRPr>
          </a:p>
          <a:p>
            <a:pPr marL="742796" lvl="1" indent="-285690" defTabSz="457106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“External index”: appears in </a:t>
            </a:r>
            <a:r>
              <a:rPr lang="en-US" sz="2200" dirty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output </a:t>
            </a:r>
            <a:r>
              <a:rPr lang="en-US" sz="2200" dirty="0" smtClean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tensor and </a:t>
            </a:r>
            <a:r>
              <a:rPr lang="en-US" sz="2200" dirty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one input tensor: {</a:t>
            </a:r>
            <a:r>
              <a:rPr lang="en-US" sz="2200" dirty="0" err="1">
                <a:solidFill>
                  <a:srgbClr val="FF0000"/>
                </a:solidFill>
                <a:latin typeface="+mn-lt"/>
                <a:ea typeface="+mn-ea"/>
                <a:cs typeface="Arial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, k}</a:t>
            </a:r>
            <a:r>
              <a:rPr lang="en-US" sz="2200" dirty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 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{</a:t>
            </a:r>
            <a:r>
              <a:rPr lang="en-US" sz="2200" dirty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j, l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}</a:t>
            </a:r>
          </a:p>
          <a:p>
            <a:pPr marL="285596" indent="-285690" defTabSz="457106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200" dirty="0" err="1" smtClean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TensorGen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 project (OSU/PNNL) is developing domain-specific compiler for multi-target (GPU, multi/</a:t>
            </a:r>
            <a:r>
              <a:rPr lang="en-US" sz="2200" dirty="0" err="1" smtClean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manycore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ea typeface="+mn-ea"/>
                <a:cs typeface="Arial"/>
              </a:rPr>
              <a:t> CPU) optimization of arbitrary tensor contractions</a:t>
            </a:r>
          </a:p>
          <a:p>
            <a:pPr marL="742796" lvl="1" indent="-285690" defTabSz="457106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Specialized schema for optimized data movement/buffering</a:t>
            </a:r>
            <a:endParaRPr lang="en-US" sz="2200" dirty="0">
              <a:solidFill>
                <a:srgbClr val="FF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460500"/>
            <a:ext cx="9093203" cy="246221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da-DK" sz="2200" dirty="0">
                <a:latin typeface="Courier"/>
                <a:cs typeface="Courier"/>
              </a:rPr>
              <a:t>for (i=0; i&lt;N; i++)</a:t>
            </a:r>
          </a:p>
          <a:p>
            <a:r>
              <a:rPr lang="da-DK" sz="2200" dirty="0">
                <a:latin typeface="Courier"/>
                <a:cs typeface="Courier"/>
              </a:rPr>
              <a:t> for (j=0; j&lt;N; </a:t>
            </a:r>
            <a:r>
              <a:rPr lang="da-DK" sz="2200" dirty="0" err="1">
                <a:latin typeface="Courier"/>
                <a:cs typeface="Courier"/>
              </a:rPr>
              <a:t>j++</a:t>
            </a:r>
            <a:r>
              <a:rPr lang="da-DK" sz="2200" dirty="0">
                <a:latin typeface="Courier"/>
                <a:cs typeface="Courier"/>
              </a:rPr>
              <a:t>)</a:t>
            </a:r>
          </a:p>
          <a:p>
            <a:r>
              <a:rPr lang="da-DK" sz="2200" dirty="0">
                <a:latin typeface="Courier"/>
                <a:cs typeface="Courier"/>
              </a:rPr>
              <a:t>  for (k=0; k&lt;N; k++)</a:t>
            </a:r>
          </a:p>
          <a:p>
            <a:r>
              <a:rPr lang="da-DK" sz="2200" dirty="0">
                <a:latin typeface="Courier"/>
                <a:cs typeface="Courier"/>
              </a:rPr>
              <a:t>   for (l=0; l&lt;N; l++)</a:t>
            </a:r>
          </a:p>
          <a:p>
            <a:r>
              <a:rPr lang="da-DK" sz="2200" dirty="0">
                <a:latin typeface="Courier"/>
                <a:cs typeface="Courier"/>
              </a:rPr>
              <a:t>    for (m=0; m&lt;N; m++)</a:t>
            </a:r>
          </a:p>
          <a:p>
            <a:r>
              <a:rPr lang="da-DK" sz="2200" dirty="0">
                <a:latin typeface="Courier"/>
                <a:cs typeface="Courier"/>
              </a:rPr>
              <a:t>     for (n=0; n&lt;N; n++)</a:t>
            </a:r>
          </a:p>
          <a:p>
            <a:r>
              <a:rPr lang="da-DK" sz="2200" dirty="0">
                <a:latin typeface="Courier"/>
                <a:cs typeface="Courier"/>
              </a:rPr>
              <a:t>      C[</a:t>
            </a:r>
            <a:r>
              <a:rPr lang="da-DK" sz="2200" dirty="0">
                <a:solidFill>
                  <a:srgbClr val="FF0000"/>
                </a:solidFill>
                <a:latin typeface="Courier"/>
                <a:cs typeface="Courier"/>
              </a:rPr>
              <a:t>i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0000FF"/>
                </a:solidFill>
                <a:latin typeface="Courier"/>
                <a:cs typeface="Courier"/>
              </a:rPr>
              <a:t>j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FF0000"/>
                </a:solidFill>
                <a:latin typeface="Courier"/>
                <a:cs typeface="Courier"/>
              </a:rPr>
              <a:t>k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0000FF"/>
                </a:solidFill>
                <a:latin typeface="Courier"/>
                <a:cs typeface="Courier"/>
              </a:rPr>
              <a:t>l</a:t>
            </a:r>
            <a:r>
              <a:rPr lang="da-DK" sz="2200" dirty="0">
                <a:latin typeface="Courier"/>
                <a:cs typeface="Courier"/>
              </a:rPr>
              <a:t>] += A[</a:t>
            </a:r>
            <a:r>
              <a:rPr lang="da-DK" sz="2200" dirty="0">
                <a:solidFill>
                  <a:srgbClr val="FF0000"/>
                </a:solidFill>
                <a:latin typeface="Courier"/>
                <a:cs typeface="Courier"/>
              </a:rPr>
              <a:t>i</a:t>
            </a:r>
            <a:r>
              <a:rPr lang="da-DK" sz="2200" dirty="0">
                <a:latin typeface="Courier"/>
                <a:cs typeface="Courier"/>
              </a:rPr>
              <a:t>][m][</a:t>
            </a:r>
            <a:r>
              <a:rPr lang="da-DK" sz="2200" dirty="0">
                <a:solidFill>
                  <a:srgbClr val="FF0000"/>
                </a:solidFill>
                <a:latin typeface="Courier"/>
                <a:cs typeface="Courier"/>
              </a:rPr>
              <a:t>k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da-DK" sz="2200" dirty="0">
                <a:latin typeface="Courier"/>
                <a:cs typeface="Courier"/>
              </a:rPr>
              <a:t>]*B[</a:t>
            </a:r>
            <a:r>
              <a:rPr lang="da-DK" sz="2200" dirty="0">
                <a:solidFill>
                  <a:srgbClr val="0000FF"/>
                </a:solidFill>
                <a:latin typeface="Courier"/>
                <a:cs typeface="Courier"/>
              </a:rPr>
              <a:t>j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0000FF"/>
                </a:solidFill>
                <a:latin typeface="Courier"/>
                <a:cs typeface="Courier"/>
              </a:rPr>
              <a:t>l</a:t>
            </a:r>
            <a:r>
              <a:rPr lang="da-DK" sz="2200" dirty="0">
                <a:latin typeface="Courier"/>
                <a:cs typeface="Courier"/>
              </a:rPr>
              <a:t>][</a:t>
            </a:r>
            <a:r>
              <a:rPr lang="da-DK" sz="22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da-DK" sz="2200" dirty="0">
                <a:latin typeface="Courier"/>
                <a:cs typeface="Courier"/>
              </a:rPr>
              <a:t>];</a:t>
            </a:r>
            <a:endParaRPr lang="en-US" sz="22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649094"/>
            <a:ext cx="305359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410554B-5DAB-384E-AE37-3CE6D37EDC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629400" y="6356354"/>
            <a:ext cx="20574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6457B94-E223-B143-816B-999A3CC490C8}" type="slidenum">
              <a:rPr lang="en-US" sz="18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21</a:t>
            </a:fld>
            <a:endParaRPr lang="en-US"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9B8A314-8448-CF43-8A0B-5A8BD7774450}"/>
              </a:ext>
            </a:extLst>
          </p:cNvPr>
          <p:cNvGrpSpPr/>
          <p:nvPr/>
        </p:nvGrpSpPr>
        <p:grpSpPr>
          <a:xfrm>
            <a:off x="1459850" y="4232751"/>
            <a:ext cx="1729518" cy="2620574"/>
            <a:chOff x="1316486" y="3392205"/>
            <a:chExt cx="2798421" cy="3180135"/>
          </a:xfrm>
        </p:grpSpPr>
        <p:sp>
          <p:nvSpPr>
            <p:cNvPr id="7" name="Rounded Rectangle 32">
              <a:extLst>
                <a:ext uri="{FF2B5EF4-FFF2-40B4-BE49-F238E27FC236}">
                  <a16:creationId xmlns="" xmlns:a16="http://schemas.microsoft.com/office/drawing/2014/main" id="{F52B1039-1BAE-AE4E-8735-89B1AF062E39}"/>
                </a:ext>
              </a:extLst>
            </p:cNvPr>
            <p:cNvSpPr/>
            <p:nvPr/>
          </p:nvSpPr>
          <p:spPr>
            <a:xfrm rot="16200000">
              <a:off x="1388244" y="3346648"/>
              <a:ext cx="2681105" cy="2772220"/>
            </a:xfrm>
            <a:prstGeom prst="roundRect">
              <a:avLst>
                <a:gd name="adj" fmla="val 6793"/>
              </a:avLst>
            </a:prstGeom>
            <a:solidFill>
              <a:schemeClr val="accent6">
                <a:alpha val="16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49A1591-30D1-F049-B764-1A5DD3944EDF}"/>
                </a:ext>
              </a:extLst>
            </p:cNvPr>
            <p:cNvSpPr txBox="1"/>
            <p:nvPr/>
          </p:nvSpPr>
          <p:spPr>
            <a:xfrm>
              <a:off x="1331259" y="5461625"/>
              <a:ext cx="651541" cy="560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F9A35C69-2A26-A24E-BE13-56FC3EA56806}"/>
                </a:ext>
              </a:extLst>
            </p:cNvPr>
            <p:cNvSpPr/>
            <p:nvPr/>
          </p:nvSpPr>
          <p:spPr>
            <a:xfrm>
              <a:off x="2115214" y="3568845"/>
              <a:ext cx="1828800" cy="1828800"/>
            </a:xfrm>
            <a:prstGeom prst="rect">
              <a:avLst/>
            </a:prstGeom>
            <a:pattFill prst="pct5">
              <a:fgClr>
                <a:schemeClr val="accent2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="" xmlns:a16="http://schemas.microsoft.com/office/drawing/2014/main" id="{3786C394-5352-CE44-B455-143C9849FC83}"/>
                </a:ext>
              </a:extLst>
            </p:cNvPr>
            <p:cNvSpPr/>
            <p:nvPr/>
          </p:nvSpPr>
          <p:spPr>
            <a:xfrm>
              <a:off x="1899495" y="3556873"/>
              <a:ext cx="140887" cy="1828800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1F9F21A-BC56-604E-82B5-38E63644D1E0}"/>
                </a:ext>
              </a:extLst>
            </p:cNvPr>
            <p:cNvSpPr txBox="1"/>
            <p:nvPr/>
          </p:nvSpPr>
          <p:spPr>
            <a:xfrm>
              <a:off x="1348225" y="4217821"/>
              <a:ext cx="675358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="" xmlns:a16="http://schemas.microsoft.com/office/drawing/2014/main" id="{CD89BDE7-EE90-584B-AB30-62CC69975249}"/>
                </a:ext>
              </a:extLst>
            </p:cNvPr>
            <p:cNvSpPr/>
            <p:nvPr/>
          </p:nvSpPr>
          <p:spPr>
            <a:xfrm rot="16200000">
              <a:off x="2967259" y="4612314"/>
              <a:ext cx="140887" cy="1828800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7EB2481-BC43-0F47-90E6-A477251C9C54}"/>
                </a:ext>
              </a:extLst>
            </p:cNvPr>
            <p:cNvSpPr txBox="1"/>
            <p:nvPr/>
          </p:nvSpPr>
          <p:spPr>
            <a:xfrm>
              <a:off x="2676930" y="5584410"/>
              <a:ext cx="755289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4D99A1A-D5BF-F442-91AF-50D3F904E015}"/>
                </a:ext>
              </a:extLst>
            </p:cNvPr>
            <p:cNvSpPr txBox="1"/>
            <p:nvPr/>
          </p:nvSpPr>
          <p:spPr>
            <a:xfrm>
              <a:off x="1316486" y="6086796"/>
              <a:ext cx="1589778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GMEM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331AA2C-1428-7148-B825-402866A24891}"/>
              </a:ext>
            </a:extLst>
          </p:cNvPr>
          <p:cNvGrpSpPr/>
          <p:nvPr/>
        </p:nvGrpSpPr>
        <p:grpSpPr>
          <a:xfrm>
            <a:off x="6783938" y="1427118"/>
            <a:ext cx="2021397" cy="2537368"/>
            <a:chOff x="8271630" y="194627"/>
            <a:chExt cx="3270690" cy="3079162"/>
          </a:xfrm>
        </p:grpSpPr>
        <p:sp>
          <p:nvSpPr>
            <p:cNvPr id="20" name="Rounded Rectangle 32">
              <a:extLst>
                <a:ext uri="{FF2B5EF4-FFF2-40B4-BE49-F238E27FC236}">
                  <a16:creationId xmlns="" xmlns:a16="http://schemas.microsoft.com/office/drawing/2014/main" id="{2F0DF8BB-1804-8640-93A1-A94E38BB4AD5}"/>
                </a:ext>
              </a:extLst>
            </p:cNvPr>
            <p:cNvSpPr/>
            <p:nvPr/>
          </p:nvSpPr>
          <p:spPr>
            <a:xfrm rot="16200000">
              <a:off x="8317187" y="547127"/>
              <a:ext cx="2681105" cy="2772220"/>
            </a:xfrm>
            <a:prstGeom prst="roundRect">
              <a:avLst>
                <a:gd name="adj" fmla="val 6793"/>
              </a:avLst>
            </a:prstGeom>
            <a:solidFill>
              <a:schemeClr val="accent6">
                <a:alpha val="2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2540268-E2F5-5344-9FD8-BA2E12A85B5F}"/>
                </a:ext>
              </a:extLst>
            </p:cNvPr>
            <p:cNvSpPr txBox="1"/>
            <p:nvPr/>
          </p:nvSpPr>
          <p:spPr>
            <a:xfrm>
              <a:off x="10426384" y="629933"/>
              <a:ext cx="658430" cy="560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03DA21BF-657B-784E-94A4-41026A74E9C4}"/>
                </a:ext>
              </a:extLst>
            </p:cNvPr>
            <p:cNvSpPr/>
            <p:nvPr/>
          </p:nvSpPr>
          <p:spPr>
            <a:xfrm>
              <a:off x="8466128" y="1281858"/>
              <a:ext cx="1828800" cy="1828800"/>
            </a:xfrm>
            <a:prstGeom prst="rect">
              <a:avLst/>
            </a:prstGeom>
            <a:pattFill prst="pct5">
              <a:fgClr>
                <a:schemeClr val="accent2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="" xmlns:a16="http://schemas.microsoft.com/office/drawing/2014/main" id="{185A9B66-64C9-EF46-B83C-1544351E79FD}"/>
                </a:ext>
              </a:extLst>
            </p:cNvPr>
            <p:cNvSpPr/>
            <p:nvPr/>
          </p:nvSpPr>
          <p:spPr>
            <a:xfrm rot="10800000">
              <a:off x="10372963" y="1281858"/>
              <a:ext cx="140887" cy="1828800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92372AD6-1D63-C74A-A424-08C94466BA96}"/>
                </a:ext>
              </a:extLst>
            </p:cNvPr>
            <p:cNvSpPr txBox="1"/>
            <p:nvPr/>
          </p:nvSpPr>
          <p:spPr>
            <a:xfrm>
              <a:off x="10380995" y="1945906"/>
              <a:ext cx="755289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="" xmlns:a16="http://schemas.microsoft.com/office/drawing/2014/main" id="{8B844346-8E37-7345-AC42-F12A5A9FD345}"/>
                </a:ext>
              </a:extLst>
            </p:cNvPr>
            <p:cNvSpPr/>
            <p:nvPr/>
          </p:nvSpPr>
          <p:spPr>
            <a:xfrm rot="5400000">
              <a:off x="9310085" y="214070"/>
              <a:ext cx="140887" cy="1828802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DCFC665-6DB9-7740-9814-B3534C447943}"/>
                </a:ext>
              </a:extLst>
            </p:cNvPr>
            <p:cNvSpPr txBox="1"/>
            <p:nvPr/>
          </p:nvSpPr>
          <p:spPr>
            <a:xfrm>
              <a:off x="9042848" y="550750"/>
              <a:ext cx="675358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4A17B988-64C4-4D41-86E1-9DAD1D8DCA23}"/>
                </a:ext>
              </a:extLst>
            </p:cNvPr>
            <p:cNvSpPr txBox="1"/>
            <p:nvPr/>
          </p:nvSpPr>
          <p:spPr>
            <a:xfrm>
              <a:off x="9952543" y="194627"/>
              <a:ext cx="1589777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GMEM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8336C5E-2240-DC49-8C7E-890C8FD76B7B}"/>
              </a:ext>
            </a:extLst>
          </p:cNvPr>
          <p:cNvGrpSpPr/>
          <p:nvPr/>
        </p:nvGrpSpPr>
        <p:grpSpPr>
          <a:xfrm>
            <a:off x="6776712" y="4211103"/>
            <a:ext cx="2021397" cy="2603536"/>
            <a:chOff x="8232802" y="3925410"/>
            <a:chExt cx="2695196" cy="2603536"/>
          </a:xfrm>
        </p:grpSpPr>
        <p:sp>
          <p:nvSpPr>
            <p:cNvPr id="33" name="Rounded Rectangle 32">
              <a:extLst>
                <a:ext uri="{FF2B5EF4-FFF2-40B4-BE49-F238E27FC236}">
                  <a16:creationId xmlns="" xmlns:a16="http://schemas.microsoft.com/office/drawing/2014/main" id="{3CAA0913-A731-EA47-8A2B-D180E54B8AD9}"/>
                </a:ext>
              </a:extLst>
            </p:cNvPr>
            <p:cNvSpPr/>
            <p:nvPr/>
          </p:nvSpPr>
          <p:spPr>
            <a:xfrm rot="16200000">
              <a:off x="8270343" y="3887869"/>
              <a:ext cx="2209351" cy="2284434"/>
            </a:xfrm>
            <a:prstGeom prst="roundRect">
              <a:avLst>
                <a:gd name="adj" fmla="val 6793"/>
              </a:avLst>
            </a:prstGeom>
            <a:solidFill>
              <a:schemeClr val="accent6">
                <a:alpha val="2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476A6B5B-EE46-F04E-83D7-E2C8C67AE470}"/>
                </a:ext>
              </a:extLst>
            </p:cNvPr>
            <p:cNvSpPr/>
            <p:nvPr/>
          </p:nvSpPr>
          <p:spPr>
            <a:xfrm>
              <a:off x="8377946" y="4073057"/>
              <a:ext cx="1507014" cy="1507014"/>
            </a:xfrm>
            <a:prstGeom prst="rect">
              <a:avLst/>
            </a:prstGeom>
            <a:pattFill prst="pct5">
              <a:fgClr>
                <a:schemeClr val="accent2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E08E5431-9692-5842-B1A3-4F1CA09C2B67}"/>
                </a:ext>
              </a:extLst>
            </p:cNvPr>
            <p:cNvSpPr txBox="1"/>
            <p:nvPr/>
          </p:nvSpPr>
          <p:spPr>
            <a:xfrm>
              <a:off x="9963782" y="5651288"/>
              <a:ext cx="542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C</a:t>
              </a:r>
            </a:p>
          </p:txBody>
        </p:sp>
        <p:sp>
          <p:nvSpPr>
            <p:cNvPr id="37" name="Left Bracket 39">
              <a:extLst>
                <a:ext uri="{FF2B5EF4-FFF2-40B4-BE49-F238E27FC236}">
                  <a16:creationId xmlns="" xmlns:a16="http://schemas.microsoft.com/office/drawing/2014/main" id="{32B54DED-3BA6-AB43-8E7C-4DD2BE2A8E7A}"/>
                </a:ext>
              </a:extLst>
            </p:cNvPr>
            <p:cNvSpPr/>
            <p:nvPr/>
          </p:nvSpPr>
          <p:spPr>
            <a:xfrm rot="16200000">
              <a:off x="9073407" y="4952960"/>
              <a:ext cx="116097" cy="1507015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8" name="Left Bracket 41">
              <a:extLst>
                <a:ext uri="{FF2B5EF4-FFF2-40B4-BE49-F238E27FC236}">
                  <a16:creationId xmlns="" xmlns:a16="http://schemas.microsoft.com/office/drawing/2014/main" id="{132CD0EA-3A10-8C46-BB35-3E6B75B43D5A}"/>
                </a:ext>
              </a:extLst>
            </p:cNvPr>
            <p:cNvSpPr/>
            <p:nvPr/>
          </p:nvSpPr>
          <p:spPr>
            <a:xfrm rot="10800000">
              <a:off x="9949264" y="4069208"/>
              <a:ext cx="116097" cy="1507014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1FB8D18-06D2-EE48-AEDB-1BD518B9D831}"/>
                </a:ext>
              </a:extLst>
            </p:cNvPr>
            <p:cNvSpPr txBox="1"/>
            <p:nvPr/>
          </p:nvSpPr>
          <p:spPr>
            <a:xfrm>
              <a:off x="8915171" y="5726304"/>
              <a:ext cx="5565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18324605-E976-2C41-8EF0-1E442C1C4B56}"/>
                </a:ext>
              </a:extLst>
            </p:cNvPr>
            <p:cNvSpPr txBox="1"/>
            <p:nvPr/>
          </p:nvSpPr>
          <p:spPr>
            <a:xfrm>
              <a:off x="9985710" y="4645662"/>
              <a:ext cx="5565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107FA680-9BB6-FC4A-B8D8-01980279B8BA}"/>
                </a:ext>
              </a:extLst>
            </p:cNvPr>
            <p:cNvSpPr txBox="1"/>
            <p:nvPr/>
          </p:nvSpPr>
          <p:spPr>
            <a:xfrm>
              <a:off x="9617950" y="6128836"/>
              <a:ext cx="1310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GMEM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155CBF02-7394-CE4D-97C0-7B071F0F7F0F}"/>
              </a:ext>
            </a:extLst>
          </p:cNvPr>
          <p:cNvGrpSpPr/>
          <p:nvPr/>
        </p:nvGrpSpPr>
        <p:grpSpPr>
          <a:xfrm>
            <a:off x="7099945" y="4476386"/>
            <a:ext cx="820367" cy="1199180"/>
            <a:chOff x="8762985" y="4434124"/>
            <a:chExt cx="1093823" cy="1199180"/>
          </a:xfrm>
        </p:grpSpPr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32CFFF79-7B49-4545-86D5-BDB7819CCFDD}"/>
                </a:ext>
              </a:extLst>
            </p:cNvPr>
            <p:cNvSpPr/>
            <p:nvPr/>
          </p:nvSpPr>
          <p:spPr>
            <a:xfrm>
              <a:off x="8793873" y="4990931"/>
              <a:ext cx="507736" cy="470877"/>
            </a:xfrm>
            <a:prstGeom prst="rect">
              <a:avLst/>
            </a:prstGeom>
            <a:pattFill prst="lgCheck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49" name="Left Bracket 66">
              <a:extLst>
                <a:ext uri="{FF2B5EF4-FFF2-40B4-BE49-F238E27FC236}">
                  <a16:creationId xmlns="" xmlns:a16="http://schemas.microsoft.com/office/drawing/2014/main" id="{79A49C2F-7ED1-1B45-A28F-7D56B95B45D9}"/>
                </a:ext>
              </a:extLst>
            </p:cNvPr>
            <p:cNvSpPr/>
            <p:nvPr/>
          </p:nvSpPr>
          <p:spPr>
            <a:xfrm rot="10800000">
              <a:off x="9330657" y="4996616"/>
              <a:ext cx="116097" cy="470877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5ADE17F-A609-8542-A1A3-EB2E8450D4D4}"/>
                </a:ext>
              </a:extLst>
            </p:cNvPr>
            <p:cNvSpPr txBox="1"/>
            <p:nvPr/>
          </p:nvSpPr>
          <p:spPr>
            <a:xfrm>
              <a:off x="9439343" y="5028010"/>
              <a:ext cx="41746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51" name="Left Bracket 66">
              <a:extLst>
                <a:ext uri="{FF2B5EF4-FFF2-40B4-BE49-F238E27FC236}">
                  <a16:creationId xmlns="" xmlns:a16="http://schemas.microsoft.com/office/drawing/2014/main" id="{C6E6E803-0F67-7242-B1DE-217363F5526B}"/>
                </a:ext>
              </a:extLst>
            </p:cNvPr>
            <p:cNvSpPr/>
            <p:nvPr/>
          </p:nvSpPr>
          <p:spPr>
            <a:xfrm rot="5400000">
              <a:off x="8985235" y="4643389"/>
              <a:ext cx="116097" cy="507735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90668780-174C-454E-A335-475020604A6F}"/>
                </a:ext>
              </a:extLst>
            </p:cNvPr>
            <p:cNvSpPr txBox="1"/>
            <p:nvPr/>
          </p:nvSpPr>
          <p:spPr>
            <a:xfrm>
              <a:off x="8762985" y="4434124"/>
              <a:ext cx="51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2EC78FE-5D00-E342-860B-DC1B9844FE00}"/>
              </a:ext>
            </a:extLst>
          </p:cNvPr>
          <p:cNvGrpSpPr/>
          <p:nvPr/>
        </p:nvGrpSpPr>
        <p:grpSpPr>
          <a:xfrm>
            <a:off x="1954491" y="2323044"/>
            <a:ext cx="5546080" cy="3179024"/>
            <a:chOff x="2605988" y="2323044"/>
            <a:chExt cx="7394774" cy="3179024"/>
          </a:xfrm>
        </p:grpSpPr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7C49EE43-B75F-834B-B077-A51200250A4A}"/>
                </a:ext>
              </a:extLst>
            </p:cNvPr>
            <p:cNvSpPr/>
            <p:nvPr/>
          </p:nvSpPr>
          <p:spPr>
            <a:xfrm>
              <a:off x="2605988" y="5031191"/>
              <a:ext cx="1505678" cy="470877"/>
            </a:xfrm>
            <a:prstGeom prst="rect">
              <a:avLst/>
            </a:prstGeom>
            <a:pattFill prst="openDmnd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F799FCF2-865F-944C-89F8-27D4F767D63C}"/>
                </a:ext>
              </a:extLst>
            </p:cNvPr>
            <p:cNvSpPr/>
            <p:nvPr/>
          </p:nvSpPr>
          <p:spPr>
            <a:xfrm>
              <a:off x="9493026" y="2323044"/>
              <a:ext cx="507736" cy="1507015"/>
            </a:xfrm>
            <a:prstGeom prst="rect">
              <a:avLst/>
            </a:prstGeom>
            <a:pattFill prst="openDmnd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sp>
        <p:nvSpPr>
          <p:cNvPr id="58" name="Rounded Rectangle 32">
            <a:extLst>
              <a:ext uri="{FF2B5EF4-FFF2-40B4-BE49-F238E27FC236}">
                <a16:creationId xmlns="" xmlns:a16="http://schemas.microsoft.com/office/drawing/2014/main" id="{BB1D8D22-F6DA-094C-850E-2FB24B0181D1}"/>
              </a:ext>
            </a:extLst>
          </p:cNvPr>
          <p:cNvSpPr/>
          <p:nvPr/>
        </p:nvSpPr>
        <p:spPr>
          <a:xfrm rot="16200000">
            <a:off x="3394549" y="5390470"/>
            <a:ext cx="1238891" cy="801457"/>
          </a:xfrm>
          <a:prstGeom prst="roundRect">
            <a:avLst>
              <a:gd name="adj" fmla="val 6793"/>
            </a:avLst>
          </a:prstGeom>
          <a:solidFill>
            <a:srgbClr val="7030A0">
              <a:alpha val="16000"/>
            </a:srgb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white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FDDCD77-6A13-0C4D-8F97-154E97F825D1}"/>
              </a:ext>
            </a:extLst>
          </p:cNvPr>
          <p:cNvGrpSpPr/>
          <p:nvPr/>
        </p:nvGrpSpPr>
        <p:grpSpPr>
          <a:xfrm>
            <a:off x="3580512" y="5421699"/>
            <a:ext cx="772622" cy="977965"/>
            <a:chOff x="4774016" y="5421696"/>
            <a:chExt cx="1030164" cy="977965"/>
          </a:xfrm>
        </p:grpSpPr>
        <p:sp>
          <p:nvSpPr>
            <p:cNvPr id="59" name="Left Bracket 66">
              <a:extLst>
                <a:ext uri="{FF2B5EF4-FFF2-40B4-BE49-F238E27FC236}">
                  <a16:creationId xmlns="" xmlns:a16="http://schemas.microsoft.com/office/drawing/2014/main" id="{60D53C5E-5C22-E74E-A163-6D35933FB6A6}"/>
                </a:ext>
              </a:extLst>
            </p:cNvPr>
            <p:cNvSpPr/>
            <p:nvPr/>
          </p:nvSpPr>
          <p:spPr>
            <a:xfrm>
              <a:off x="5164448" y="5421696"/>
              <a:ext cx="116097" cy="470877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626CC66-813B-C444-9DF9-50D3E392A0C1}"/>
                </a:ext>
              </a:extLst>
            </p:cNvPr>
            <p:cNvSpPr txBox="1"/>
            <p:nvPr/>
          </p:nvSpPr>
          <p:spPr>
            <a:xfrm>
              <a:off x="4774016" y="5479599"/>
              <a:ext cx="518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1" name="Left Bracket 66">
              <a:extLst>
                <a:ext uri="{FF2B5EF4-FFF2-40B4-BE49-F238E27FC236}">
                  <a16:creationId xmlns="" xmlns:a16="http://schemas.microsoft.com/office/drawing/2014/main" id="{6B836DF8-6853-D342-A25E-D4A64586AF63}"/>
                </a:ext>
              </a:extLst>
            </p:cNvPr>
            <p:cNvSpPr/>
            <p:nvPr/>
          </p:nvSpPr>
          <p:spPr>
            <a:xfrm rot="16200000">
              <a:off x="5474852" y="5826462"/>
              <a:ext cx="116097" cy="366891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6C8288A4-B05C-0547-B3A4-6A16A0D1CFD8}"/>
                </a:ext>
              </a:extLst>
            </p:cNvPr>
            <p:cNvSpPr txBox="1"/>
            <p:nvPr/>
          </p:nvSpPr>
          <p:spPr>
            <a:xfrm>
              <a:off x="5215985" y="5999551"/>
              <a:ext cx="5881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3" name="Rectangle 88">
              <a:extLst>
                <a:ext uri="{FF2B5EF4-FFF2-40B4-BE49-F238E27FC236}">
                  <a16:creationId xmlns="" xmlns:a16="http://schemas.microsoft.com/office/drawing/2014/main" id="{879E8797-DBD7-B54E-BA84-2C8CCD73B5A4}"/>
                </a:ext>
              </a:extLst>
            </p:cNvPr>
            <p:cNvSpPr/>
            <p:nvPr/>
          </p:nvSpPr>
          <p:spPr>
            <a:xfrm>
              <a:off x="5341382" y="5421696"/>
              <a:ext cx="364333" cy="470877"/>
            </a:xfrm>
            <a:prstGeom prst="rect">
              <a:avLst/>
            </a:prstGeom>
            <a:pattFill prst="smGrid">
              <a:fgClr>
                <a:schemeClr val="accent1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760BF8B-A7FD-574E-AF75-8CA25EE5F271}"/>
              </a:ext>
            </a:extLst>
          </p:cNvPr>
          <p:cNvSpPr txBox="1"/>
          <p:nvPr/>
        </p:nvSpPr>
        <p:spPr>
          <a:xfrm>
            <a:off x="3584362" y="63917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SMEM</a:t>
            </a:r>
          </a:p>
        </p:txBody>
      </p:sp>
      <p:sp>
        <p:nvSpPr>
          <p:cNvPr id="67" name="Rounded Rectangle 32">
            <a:extLst>
              <a:ext uri="{FF2B5EF4-FFF2-40B4-BE49-F238E27FC236}">
                <a16:creationId xmlns="" xmlns:a16="http://schemas.microsoft.com/office/drawing/2014/main" id="{E395AE40-4328-7946-856F-D59FCF7EF0C8}"/>
              </a:ext>
            </a:extLst>
          </p:cNvPr>
          <p:cNvSpPr/>
          <p:nvPr/>
        </p:nvSpPr>
        <p:spPr>
          <a:xfrm>
            <a:off x="5656092" y="3179127"/>
            <a:ext cx="929169" cy="1068609"/>
          </a:xfrm>
          <a:prstGeom prst="roundRect">
            <a:avLst>
              <a:gd name="adj" fmla="val 6793"/>
            </a:avLst>
          </a:prstGeom>
          <a:solidFill>
            <a:srgbClr val="7030A0">
              <a:alpha val="16000"/>
            </a:srgb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white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630E07A-F258-3C4F-BC1B-12F07C932790}"/>
              </a:ext>
            </a:extLst>
          </p:cNvPr>
          <p:cNvGrpSpPr/>
          <p:nvPr/>
        </p:nvGrpSpPr>
        <p:grpSpPr>
          <a:xfrm>
            <a:off x="5686776" y="3228054"/>
            <a:ext cx="937763" cy="911744"/>
            <a:chOff x="7582375" y="3228053"/>
            <a:chExt cx="1250351" cy="911744"/>
          </a:xfrm>
        </p:grpSpPr>
        <p:sp>
          <p:nvSpPr>
            <p:cNvPr id="68" name="Left Bracket 66">
              <a:extLst>
                <a:ext uri="{FF2B5EF4-FFF2-40B4-BE49-F238E27FC236}">
                  <a16:creationId xmlns="" xmlns:a16="http://schemas.microsoft.com/office/drawing/2014/main" id="{282E61E5-BCF4-534C-8F5A-B354227F6D1F}"/>
                </a:ext>
              </a:extLst>
            </p:cNvPr>
            <p:cNvSpPr/>
            <p:nvPr/>
          </p:nvSpPr>
          <p:spPr>
            <a:xfrm rot="5400000">
              <a:off x="7883838" y="3399676"/>
              <a:ext cx="116097" cy="507736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F50B8BCB-99D4-E64D-8E65-DCDDF91A55D6}"/>
                </a:ext>
              </a:extLst>
            </p:cNvPr>
            <p:cNvSpPr txBox="1"/>
            <p:nvPr/>
          </p:nvSpPr>
          <p:spPr>
            <a:xfrm>
              <a:off x="7582375" y="3228053"/>
              <a:ext cx="51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0" name="Left Bracket 66">
              <a:extLst>
                <a:ext uri="{FF2B5EF4-FFF2-40B4-BE49-F238E27FC236}">
                  <a16:creationId xmlns="" xmlns:a16="http://schemas.microsoft.com/office/drawing/2014/main" id="{B3669D4F-3CD7-184C-ABDB-DABFDB3CC94B}"/>
                </a:ext>
              </a:extLst>
            </p:cNvPr>
            <p:cNvSpPr/>
            <p:nvPr/>
          </p:nvSpPr>
          <p:spPr>
            <a:xfrm rot="10800000">
              <a:off x="8250824" y="3769641"/>
              <a:ext cx="116097" cy="314653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38E2328D-9290-F847-B3DF-E45F8B6F7C9F}"/>
                </a:ext>
              </a:extLst>
            </p:cNvPr>
            <p:cNvSpPr txBox="1"/>
            <p:nvPr/>
          </p:nvSpPr>
          <p:spPr>
            <a:xfrm>
              <a:off x="8244531" y="3739687"/>
              <a:ext cx="5881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2" name="Rectangle 90">
              <a:extLst>
                <a:ext uri="{FF2B5EF4-FFF2-40B4-BE49-F238E27FC236}">
                  <a16:creationId xmlns="" xmlns:a16="http://schemas.microsoft.com/office/drawing/2014/main" id="{6A072835-6C84-F94D-B892-75760E88247D}"/>
                </a:ext>
              </a:extLst>
            </p:cNvPr>
            <p:cNvSpPr/>
            <p:nvPr/>
          </p:nvSpPr>
          <p:spPr>
            <a:xfrm>
              <a:off x="7682785" y="3769641"/>
              <a:ext cx="507736" cy="314653"/>
            </a:xfrm>
            <a:prstGeom prst="rect">
              <a:avLst/>
            </a:prstGeom>
            <a:pattFill prst="smGrid">
              <a:fgClr>
                <a:schemeClr val="accent1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8641C572-AC28-B145-B8F9-5F0826895070}"/>
              </a:ext>
            </a:extLst>
          </p:cNvPr>
          <p:cNvSpPr txBox="1"/>
          <p:nvPr/>
        </p:nvSpPr>
        <p:spPr>
          <a:xfrm>
            <a:off x="5994868" y="42347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SMEM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27C70CE1-8926-1645-AC0D-EBB47DD19587}"/>
              </a:ext>
            </a:extLst>
          </p:cNvPr>
          <p:cNvSpPr/>
          <p:nvPr/>
        </p:nvSpPr>
        <p:spPr>
          <a:xfrm>
            <a:off x="2552814" y="5031194"/>
            <a:ext cx="273250" cy="470877"/>
          </a:xfrm>
          <a:prstGeom prst="rect">
            <a:avLst/>
          </a:prstGeom>
          <a:pattFill prst="smGrid">
            <a:fgClr>
              <a:schemeClr val="accent1"/>
            </a:fgClr>
            <a:bgClr>
              <a:schemeClr val="bg1"/>
            </a:bgClr>
          </a:patt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2EB97932-3F6A-124E-B87A-E343F06766CA}"/>
              </a:ext>
            </a:extLst>
          </p:cNvPr>
          <p:cNvSpPr/>
          <p:nvPr/>
        </p:nvSpPr>
        <p:spPr>
          <a:xfrm>
            <a:off x="7118428" y="3070730"/>
            <a:ext cx="380802" cy="314653"/>
          </a:xfrm>
          <a:prstGeom prst="rect">
            <a:avLst/>
          </a:prstGeom>
          <a:pattFill prst="smGrid">
            <a:fgClr>
              <a:schemeClr val="accent1"/>
            </a:fgClr>
            <a:bgClr>
              <a:schemeClr val="bg1"/>
            </a:bgClr>
          </a:patt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9CB7A09-C341-8149-A6ED-989A19BACEE2}"/>
              </a:ext>
            </a:extLst>
          </p:cNvPr>
          <p:cNvGrpSpPr/>
          <p:nvPr/>
        </p:nvGrpSpPr>
        <p:grpSpPr>
          <a:xfrm>
            <a:off x="2689440" y="4279943"/>
            <a:ext cx="1453222" cy="1141757"/>
            <a:chOff x="3585919" y="4279939"/>
            <a:chExt cx="1937630" cy="1141757"/>
          </a:xfrm>
        </p:grpSpPr>
        <p:cxnSp>
          <p:nvCxnSpPr>
            <p:cNvPr id="78" name="Curved Connector 28">
              <a:extLst>
                <a:ext uri="{FF2B5EF4-FFF2-40B4-BE49-F238E27FC236}">
                  <a16:creationId xmlns="" xmlns:a16="http://schemas.microsoft.com/office/drawing/2014/main" id="{ADA3ABF3-2C72-8744-BBC5-F51BB74B99AF}"/>
                </a:ext>
              </a:extLst>
            </p:cNvPr>
            <p:cNvCxnSpPr>
              <a:cxnSpLocks/>
              <a:stCxn id="75" idx="0"/>
              <a:endCxn id="63" idx="0"/>
            </p:cNvCxnSpPr>
            <p:nvPr/>
          </p:nvCxnSpPr>
          <p:spPr>
            <a:xfrm rot="16200000" flipH="1">
              <a:off x="4359481" y="4257628"/>
              <a:ext cx="390506" cy="1937630"/>
            </a:xfrm>
            <a:prstGeom prst="curvedConnector3">
              <a:avLst>
                <a:gd name="adj1" fmla="val -77525"/>
              </a:avLst>
            </a:prstGeom>
            <a:ln w="31750">
              <a:solidFill>
                <a:srgbClr val="0070C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C993414E-C157-DB49-ADE6-C7B61381F9A8}"/>
                </a:ext>
              </a:extLst>
            </p:cNvPr>
            <p:cNvSpPr txBox="1"/>
            <p:nvPr/>
          </p:nvSpPr>
          <p:spPr>
            <a:xfrm>
              <a:off x="4368553" y="4279939"/>
              <a:ext cx="6641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4F81BD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(1)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C3C7153-0ECB-1E4B-ADB2-7ABED3790A2C}"/>
              </a:ext>
            </a:extLst>
          </p:cNvPr>
          <p:cNvGrpSpPr/>
          <p:nvPr/>
        </p:nvGrpSpPr>
        <p:grpSpPr>
          <a:xfrm>
            <a:off x="5952491" y="2254696"/>
            <a:ext cx="1356339" cy="1514944"/>
            <a:chOff x="7936653" y="2254696"/>
            <a:chExt cx="1808452" cy="1514944"/>
          </a:xfrm>
        </p:grpSpPr>
        <p:cxnSp>
          <p:nvCxnSpPr>
            <p:cNvPr id="77" name="Curved Connector 28">
              <a:extLst>
                <a:ext uri="{FF2B5EF4-FFF2-40B4-BE49-F238E27FC236}">
                  <a16:creationId xmlns="" xmlns:a16="http://schemas.microsoft.com/office/drawing/2014/main" id="{2A49CC18-0EB7-A642-A2CF-7F8B099D7DCB}"/>
                </a:ext>
              </a:extLst>
            </p:cNvPr>
            <p:cNvCxnSpPr>
              <a:cxnSpLocks/>
              <a:stCxn id="76" idx="0"/>
              <a:endCxn id="72" idx="0"/>
            </p:cNvCxnSpPr>
            <p:nvPr/>
          </p:nvCxnSpPr>
          <p:spPr>
            <a:xfrm rot="16200000" flipH="1" flipV="1">
              <a:off x="8491421" y="2515957"/>
              <a:ext cx="698915" cy="1808452"/>
            </a:xfrm>
            <a:prstGeom prst="curvedConnector3">
              <a:avLst>
                <a:gd name="adj1" fmla="val -59228"/>
              </a:avLst>
            </a:prstGeom>
            <a:ln w="31750">
              <a:solidFill>
                <a:srgbClr val="0070C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E7A8330F-C8FC-414D-8219-D914E3E22283}"/>
                </a:ext>
              </a:extLst>
            </p:cNvPr>
            <p:cNvSpPr txBox="1"/>
            <p:nvPr/>
          </p:nvSpPr>
          <p:spPr>
            <a:xfrm>
              <a:off x="8331641" y="2254696"/>
              <a:ext cx="6641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4F81BD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(1)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4F3ED55-EAD8-4D48-877F-BA0889799A7C}"/>
              </a:ext>
            </a:extLst>
          </p:cNvPr>
          <p:cNvGrpSpPr/>
          <p:nvPr/>
        </p:nvGrpSpPr>
        <p:grpSpPr>
          <a:xfrm>
            <a:off x="1941747" y="4446228"/>
            <a:ext cx="1153744" cy="435243"/>
            <a:chOff x="2588996" y="4446224"/>
            <a:chExt cx="1538326" cy="435243"/>
          </a:xfrm>
        </p:grpSpPr>
        <p:cxnSp>
          <p:nvCxnSpPr>
            <p:cNvPr id="88" name="Straight Arrow Connector 64">
              <a:extLst>
                <a:ext uri="{FF2B5EF4-FFF2-40B4-BE49-F238E27FC236}">
                  <a16:creationId xmlns="" xmlns:a16="http://schemas.microsoft.com/office/drawing/2014/main" id="{B56F34FA-6762-B440-9225-5CD07BC25D03}"/>
                </a:ext>
              </a:extLst>
            </p:cNvPr>
            <p:cNvCxnSpPr/>
            <p:nvPr/>
          </p:nvCxnSpPr>
          <p:spPr>
            <a:xfrm flipH="1">
              <a:off x="2767036" y="4881467"/>
              <a:ext cx="12376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A5939E7A-83AB-8244-86AB-4393AC02E866}"/>
                </a:ext>
              </a:extLst>
            </p:cNvPr>
            <p:cNvSpPr txBox="1"/>
            <p:nvPr/>
          </p:nvSpPr>
          <p:spPr>
            <a:xfrm>
              <a:off x="2588996" y="4446224"/>
              <a:ext cx="15383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⌈</a:t>
              </a: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/</a:t>
              </a: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r>
                <a:rPr lang="en-US" altLang="ko-KR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⌉</a:t>
              </a:r>
              <a:endParaRPr lang="en-US" sz="20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A57F3A0-81FA-4C46-8ED3-44949BEA15BE}"/>
              </a:ext>
            </a:extLst>
          </p:cNvPr>
          <p:cNvGrpSpPr/>
          <p:nvPr/>
        </p:nvGrpSpPr>
        <p:grpSpPr>
          <a:xfrm>
            <a:off x="7556966" y="2473921"/>
            <a:ext cx="400110" cy="1237675"/>
            <a:chOff x="10075949" y="2473917"/>
            <a:chExt cx="533480" cy="1237675"/>
          </a:xfrm>
        </p:grpSpPr>
        <p:cxnSp>
          <p:nvCxnSpPr>
            <p:cNvPr id="90" name="Straight Arrow Connector 64">
              <a:extLst>
                <a:ext uri="{FF2B5EF4-FFF2-40B4-BE49-F238E27FC236}">
                  <a16:creationId xmlns="" xmlns:a16="http://schemas.microsoft.com/office/drawing/2014/main" id="{83EA8792-3B0B-B044-A985-0DA9670846D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515813" y="3092755"/>
              <a:ext cx="12376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C3C4EE87-8893-7B40-97D4-F5B9F343E834}"/>
                </a:ext>
              </a:extLst>
            </p:cNvPr>
            <p:cNvSpPr txBox="1"/>
            <p:nvPr/>
          </p:nvSpPr>
          <p:spPr>
            <a:xfrm rot="16200000">
              <a:off x="9765817" y="2815952"/>
              <a:ext cx="115374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⌈</a:t>
              </a: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/</a:t>
              </a: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r>
                <a:rPr lang="en-US" altLang="ko-KR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⌉</a:t>
              </a:r>
              <a:endParaRPr lang="en-US" sz="20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sp>
        <p:nvSpPr>
          <p:cNvPr id="73" name="Title 1"/>
          <p:cNvSpPr txBox="1">
            <a:spLocks/>
          </p:cNvSpPr>
          <p:nvPr/>
        </p:nvSpPr>
        <p:spPr>
          <a:xfrm>
            <a:off x="118531" y="-96491"/>
            <a:ext cx="8686800" cy="732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000090"/>
                </a:solidFill>
                <a:latin typeface="Arial"/>
                <a:ea typeface="DejaVu Sans"/>
                <a:cs typeface="DejaVu Sans"/>
              </a:rPr>
              <a:t>Matrix Multiplication Schema</a:t>
            </a:r>
            <a:endParaRPr lang="en-US" sz="3200" b="1" dirty="0">
              <a:solidFill>
                <a:srgbClr val="000090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-630856" y="725484"/>
            <a:ext cx="6477546" cy="276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</a:pPr>
            <a:r>
              <a:rPr lang="en-US" sz="28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   C[</a:t>
            </a:r>
            <a:r>
              <a:rPr lang="en-US" sz="2800" b="1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</a:t>
            </a:r>
            <a:r>
              <a:rPr lang="en-US" sz="28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][j] += A[</a:t>
            </a:r>
            <a:r>
              <a:rPr lang="en-US" sz="2800" b="1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</a:t>
            </a:r>
            <a:r>
              <a:rPr lang="en-US" sz="28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][k]*B[k][j]</a:t>
            </a: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 2D thread-block computes a 2D slice (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TixTj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) of C using a Ti x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Nk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slice of A and a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Nk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x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Tj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slice of B</a:t>
            </a:r>
            <a:endParaRPr lang="en-US" sz="24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Registers are used to hold the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TixTj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 slice of C</a:t>
            </a: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TixTk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slice of A and a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TkxTj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slice of B are loaded into Shared Memory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ea typeface="DejaVu Sans"/>
                <a:cs typeface="DejaVu Sans"/>
              </a:rPr>
              <a:t>(1)</a:t>
            </a:r>
            <a:endParaRPr lang="en-US" sz="2800" dirty="0" smtClean="0">
              <a:solidFill>
                <a:srgbClr val="0000FF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63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FA29A32D-C415-8D4F-B593-91D0639EE09A}"/>
              </a:ext>
            </a:extLst>
          </p:cNvPr>
          <p:cNvGrpSpPr/>
          <p:nvPr/>
        </p:nvGrpSpPr>
        <p:grpSpPr>
          <a:xfrm>
            <a:off x="1459850" y="4232751"/>
            <a:ext cx="1729518" cy="2620574"/>
            <a:chOff x="1316486" y="3392205"/>
            <a:chExt cx="2798421" cy="3180135"/>
          </a:xfrm>
        </p:grpSpPr>
        <p:sp>
          <p:nvSpPr>
            <p:cNvPr id="105" name="Rounded Rectangle 32">
              <a:extLst>
                <a:ext uri="{FF2B5EF4-FFF2-40B4-BE49-F238E27FC236}">
                  <a16:creationId xmlns="" xmlns:a16="http://schemas.microsoft.com/office/drawing/2014/main" id="{F84530A1-3888-7F47-88BA-6F785B2C16A4}"/>
                </a:ext>
              </a:extLst>
            </p:cNvPr>
            <p:cNvSpPr/>
            <p:nvPr/>
          </p:nvSpPr>
          <p:spPr>
            <a:xfrm rot="16200000">
              <a:off x="1388244" y="3346648"/>
              <a:ext cx="2681105" cy="2772220"/>
            </a:xfrm>
            <a:prstGeom prst="roundRect">
              <a:avLst>
                <a:gd name="adj" fmla="val 6793"/>
              </a:avLst>
            </a:prstGeom>
            <a:solidFill>
              <a:schemeClr val="accent6">
                <a:alpha val="16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9DAF5014-F524-CB4B-9BE8-24B11DE15E36}"/>
                </a:ext>
              </a:extLst>
            </p:cNvPr>
            <p:cNvSpPr txBox="1"/>
            <p:nvPr/>
          </p:nvSpPr>
          <p:spPr>
            <a:xfrm>
              <a:off x="1331259" y="5461625"/>
              <a:ext cx="651541" cy="560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A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576A81F8-BAFF-C240-ACEC-2E0535011C16}"/>
                </a:ext>
              </a:extLst>
            </p:cNvPr>
            <p:cNvSpPr/>
            <p:nvPr/>
          </p:nvSpPr>
          <p:spPr>
            <a:xfrm>
              <a:off x="2115214" y="3568845"/>
              <a:ext cx="1828800" cy="1828800"/>
            </a:xfrm>
            <a:prstGeom prst="rect">
              <a:avLst/>
            </a:prstGeom>
            <a:pattFill prst="pct5">
              <a:fgClr>
                <a:schemeClr val="accent2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08" name="Left Bracket 107">
              <a:extLst>
                <a:ext uri="{FF2B5EF4-FFF2-40B4-BE49-F238E27FC236}">
                  <a16:creationId xmlns="" xmlns:a16="http://schemas.microsoft.com/office/drawing/2014/main" id="{65B2922F-D07C-A849-8F8E-755ED0D3A995}"/>
                </a:ext>
              </a:extLst>
            </p:cNvPr>
            <p:cNvSpPr/>
            <p:nvPr/>
          </p:nvSpPr>
          <p:spPr>
            <a:xfrm>
              <a:off x="1899495" y="3556873"/>
              <a:ext cx="140887" cy="1828800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99678A58-7675-DA44-8AA8-C75BA0920EDF}"/>
                </a:ext>
              </a:extLst>
            </p:cNvPr>
            <p:cNvSpPr txBox="1"/>
            <p:nvPr/>
          </p:nvSpPr>
          <p:spPr>
            <a:xfrm>
              <a:off x="1348225" y="4217821"/>
              <a:ext cx="675358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="" xmlns:a16="http://schemas.microsoft.com/office/drawing/2014/main" id="{001E0767-7C37-EF47-8E1B-F15A4C48629E}"/>
                </a:ext>
              </a:extLst>
            </p:cNvPr>
            <p:cNvSpPr/>
            <p:nvPr/>
          </p:nvSpPr>
          <p:spPr>
            <a:xfrm rot="16200000">
              <a:off x="2967259" y="4612314"/>
              <a:ext cx="140887" cy="1828800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2C5D858A-5D3C-ED46-A4E1-043712523E38}"/>
                </a:ext>
              </a:extLst>
            </p:cNvPr>
            <p:cNvSpPr txBox="1"/>
            <p:nvPr/>
          </p:nvSpPr>
          <p:spPr>
            <a:xfrm>
              <a:off x="2676930" y="5584410"/>
              <a:ext cx="755289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4D0041B6-9E6A-4244-BCFF-C8F2E28EB2A6}"/>
                </a:ext>
              </a:extLst>
            </p:cNvPr>
            <p:cNvSpPr txBox="1"/>
            <p:nvPr/>
          </p:nvSpPr>
          <p:spPr>
            <a:xfrm>
              <a:off x="1316486" y="6086796"/>
              <a:ext cx="1589778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GMEM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410554B-5DAB-384E-AE37-3CE6D37EDC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629400" y="6356354"/>
            <a:ext cx="20574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6457B94-E223-B143-816B-999A3CC490C8}" type="slidenum">
              <a:rPr lang="en-US" sz="180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22</a:t>
            </a:fld>
            <a:endParaRPr lang="en-US"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331AA2C-1428-7148-B825-402866A24891}"/>
              </a:ext>
            </a:extLst>
          </p:cNvPr>
          <p:cNvGrpSpPr/>
          <p:nvPr/>
        </p:nvGrpSpPr>
        <p:grpSpPr>
          <a:xfrm>
            <a:off x="6783938" y="1427118"/>
            <a:ext cx="2021397" cy="2537368"/>
            <a:chOff x="8271630" y="194627"/>
            <a:chExt cx="3270690" cy="3079162"/>
          </a:xfrm>
        </p:grpSpPr>
        <p:sp>
          <p:nvSpPr>
            <p:cNvPr id="20" name="Rounded Rectangle 32">
              <a:extLst>
                <a:ext uri="{FF2B5EF4-FFF2-40B4-BE49-F238E27FC236}">
                  <a16:creationId xmlns="" xmlns:a16="http://schemas.microsoft.com/office/drawing/2014/main" id="{2F0DF8BB-1804-8640-93A1-A94E38BB4AD5}"/>
                </a:ext>
              </a:extLst>
            </p:cNvPr>
            <p:cNvSpPr/>
            <p:nvPr/>
          </p:nvSpPr>
          <p:spPr>
            <a:xfrm rot="16200000">
              <a:off x="8317187" y="547127"/>
              <a:ext cx="2681105" cy="2772220"/>
            </a:xfrm>
            <a:prstGeom prst="roundRect">
              <a:avLst>
                <a:gd name="adj" fmla="val 6793"/>
              </a:avLst>
            </a:prstGeom>
            <a:solidFill>
              <a:schemeClr val="accent6">
                <a:alpha val="2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2540268-E2F5-5344-9FD8-BA2E12A85B5F}"/>
                </a:ext>
              </a:extLst>
            </p:cNvPr>
            <p:cNvSpPr txBox="1"/>
            <p:nvPr/>
          </p:nvSpPr>
          <p:spPr>
            <a:xfrm>
              <a:off x="10426384" y="629933"/>
              <a:ext cx="658430" cy="560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03DA21BF-657B-784E-94A4-41026A74E9C4}"/>
                </a:ext>
              </a:extLst>
            </p:cNvPr>
            <p:cNvSpPr/>
            <p:nvPr/>
          </p:nvSpPr>
          <p:spPr>
            <a:xfrm>
              <a:off x="8466128" y="1281858"/>
              <a:ext cx="1828800" cy="1828800"/>
            </a:xfrm>
            <a:prstGeom prst="rect">
              <a:avLst/>
            </a:prstGeom>
            <a:pattFill prst="pct5">
              <a:fgClr>
                <a:schemeClr val="accent2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="" xmlns:a16="http://schemas.microsoft.com/office/drawing/2014/main" id="{185A9B66-64C9-EF46-B83C-1544351E79FD}"/>
                </a:ext>
              </a:extLst>
            </p:cNvPr>
            <p:cNvSpPr/>
            <p:nvPr/>
          </p:nvSpPr>
          <p:spPr>
            <a:xfrm rot="10800000">
              <a:off x="10372963" y="1281858"/>
              <a:ext cx="140887" cy="1828800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92372AD6-1D63-C74A-A424-08C94466BA96}"/>
                </a:ext>
              </a:extLst>
            </p:cNvPr>
            <p:cNvSpPr txBox="1"/>
            <p:nvPr/>
          </p:nvSpPr>
          <p:spPr>
            <a:xfrm>
              <a:off x="10380995" y="1945906"/>
              <a:ext cx="755289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="" xmlns:a16="http://schemas.microsoft.com/office/drawing/2014/main" id="{8B844346-8E37-7345-AC42-F12A5A9FD345}"/>
                </a:ext>
              </a:extLst>
            </p:cNvPr>
            <p:cNvSpPr/>
            <p:nvPr/>
          </p:nvSpPr>
          <p:spPr>
            <a:xfrm rot="5400000">
              <a:off x="9310085" y="214070"/>
              <a:ext cx="140887" cy="1828802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DCFC665-6DB9-7740-9814-B3534C447943}"/>
                </a:ext>
              </a:extLst>
            </p:cNvPr>
            <p:cNvSpPr txBox="1"/>
            <p:nvPr/>
          </p:nvSpPr>
          <p:spPr>
            <a:xfrm>
              <a:off x="9042848" y="550750"/>
              <a:ext cx="675358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4A17B988-64C4-4D41-86E1-9DAD1D8DCA23}"/>
                </a:ext>
              </a:extLst>
            </p:cNvPr>
            <p:cNvSpPr txBox="1"/>
            <p:nvPr/>
          </p:nvSpPr>
          <p:spPr>
            <a:xfrm>
              <a:off x="9952543" y="194627"/>
              <a:ext cx="1589777" cy="485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GMEM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8336C5E-2240-DC49-8C7E-890C8FD76B7B}"/>
              </a:ext>
            </a:extLst>
          </p:cNvPr>
          <p:cNvGrpSpPr/>
          <p:nvPr/>
        </p:nvGrpSpPr>
        <p:grpSpPr>
          <a:xfrm>
            <a:off x="6776712" y="4211103"/>
            <a:ext cx="2021397" cy="2603536"/>
            <a:chOff x="8232802" y="3925410"/>
            <a:chExt cx="2695196" cy="2603536"/>
          </a:xfrm>
        </p:grpSpPr>
        <p:sp>
          <p:nvSpPr>
            <p:cNvPr id="33" name="Rounded Rectangle 32">
              <a:extLst>
                <a:ext uri="{FF2B5EF4-FFF2-40B4-BE49-F238E27FC236}">
                  <a16:creationId xmlns="" xmlns:a16="http://schemas.microsoft.com/office/drawing/2014/main" id="{3CAA0913-A731-EA47-8A2B-D180E54B8AD9}"/>
                </a:ext>
              </a:extLst>
            </p:cNvPr>
            <p:cNvSpPr/>
            <p:nvPr/>
          </p:nvSpPr>
          <p:spPr>
            <a:xfrm rot="16200000">
              <a:off x="8270343" y="3887869"/>
              <a:ext cx="2209351" cy="2284434"/>
            </a:xfrm>
            <a:prstGeom prst="roundRect">
              <a:avLst>
                <a:gd name="adj" fmla="val 6793"/>
              </a:avLst>
            </a:prstGeom>
            <a:solidFill>
              <a:schemeClr val="accent6">
                <a:alpha val="2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476A6B5B-EE46-F04E-83D7-E2C8C67AE470}"/>
                </a:ext>
              </a:extLst>
            </p:cNvPr>
            <p:cNvSpPr/>
            <p:nvPr/>
          </p:nvSpPr>
          <p:spPr>
            <a:xfrm>
              <a:off x="8377946" y="4073057"/>
              <a:ext cx="1507014" cy="1507014"/>
            </a:xfrm>
            <a:prstGeom prst="rect">
              <a:avLst/>
            </a:prstGeom>
            <a:pattFill prst="pct5">
              <a:fgClr>
                <a:schemeClr val="accent2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E08E5431-9692-5842-B1A3-4F1CA09C2B67}"/>
                </a:ext>
              </a:extLst>
            </p:cNvPr>
            <p:cNvSpPr txBox="1"/>
            <p:nvPr/>
          </p:nvSpPr>
          <p:spPr>
            <a:xfrm>
              <a:off x="9963782" y="5651288"/>
              <a:ext cx="542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C</a:t>
              </a:r>
            </a:p>
          </p:txBody>
        </p:sp>
        <p:sp>
          <p:nvSpPr>
            <p:cNvPr id="37" name="Left Bracket 39">
              <a:extLst>
                <a:ext uri="{FF2B5EF4-FFF2-40B4-BE49-F238E27FC236}">
                  <a16:creationId xmlns="" xmlns:a16="http://schemas.microsoft.com/office/drawing/2014/main" id="{32B54DED-3BA6-AB43-8E7C-4DD2BE2A8E7A}"/>
                </a:ext>
              </a:extLst>
            </p:cNvPr>
            <p:cNvSpPr/>
            <p:nvPr/>
          </p:nvSpPr>
          <p:spPr>
            <a:xfrm rot="16200000">
              <a:off x="9073407" y="4952960"/>
              <a:ext cx="116097" cy="1507015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8" name="Left Bracket 41">
              <a:extLst>
                <a:ext uri="{FF2B5EF4-FFF2-40B4-BE49-F238E27FC236}">
                  <a16:creationId xmlns="" xmlns:a16="http://schemas.microsoft.com/office/drawing/2014/main" id="{132CD0EA-3A10-8C46-BB35-3E6B75B43D5A}"/>
                </a:ext>
              </a:extLst>
            </p:cNvPr>
            <p:cNvSpPr/>
            <p:nvPr/>
          </p:nvSpPr>
          <p:spPr>
            <a:xfrm rot="10800000">
              <a:off x="9949264" y="4069208"/>
              <a:ext cx="116097" cy="1507014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1FB8D18-06D2-EE48-AEDB-1BD518B9D831}"/>
                </a:ext>
              </a:extLst>
            </p:cNvPr>
            <p:cNvSpPr txBox="1"/>
            <p:nvPr/>
          </p:nvSpPr>
          <p:spPr>
            <a:xfrm>
              <a:off x="8915171" y="5726304"/>
              <a:ext cx="5565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18324605-E976-2C41-8EF0-1E442C1C4B56}"/>
                </a:ext>
              </a:extLst>
            </p:cNvPr>
            <p:cNvSpPr txBox="1"/>
            <p:nvPr/>
          </p:nvSpPr>
          <p:spPr>
            <a:xfrm>
              <a:off x="9985710" y="4645662"/>
              <a:ext cx="5565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</a:t>
              </a:r>
              <a:r>
                <a:rPr lang="en-US" sz="20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107FA680-9BB6-FC4A-B8D8-01980279B8BA}"/>
                </a:ext>
              </a:extLst>
            </p:cNvPr>
            <p:cNvSpPr txBox="1"/>
            <p:nvPr/>
          </p:nvSpPr>
          <p:spPr>
            <a:xfrm>
              <a:off x="9617950" y="6128836"/>
              <a:ext cx="1310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GMEM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C0A733D1-D71A-8F4D-8715-04F4CA97D5C2}"/>
              </a:ext>
            </a:extLst>
          </p:cNvPr>
          <p:cNvGrpSpPr/>
          <p:nvPr/>
        </p:nvGrpSpPr>
        <p:grpSpPr>
          <a:xfrm>
            <a:off x="1954504" y="2323048"/>
            <a:ext cx="5546068" cy="3179023"/>
            <a:chOff x="1833316" y="2323044"/>
            <a:chExt cx="7394757" cy="3179023"/>
          </a:xfrm>
        </p:grpSpPr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7C49EE43-B75F-834B-B077-A51200250A4A}"/>
                </a:ext>
              </a:extLst>
            </p:cNvPr>
            <p:cNvSpPr/>
            <p:nvPr/>
          </p:nvSpPr>
          <p:spPr>
            <a:xfrm>
              <a:off x="1833316" y="5031190"/>
              <a:ext cx="1507014" cy="470877"/>
            </a:xfrm>
            <a:prstGeom prst="rect">
              <a:avLst/>
            </a:prstGeom>
            <a:pattFill prst="openDmnd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F799FCF2-865F-944C-89F8-27D4F767D63C}"/>
                </a:ext>
              </a:extLst>
            </p:cNvPr>
            <p:cNvSpPr/>
            <p:nvPr/>
          </p:nvSpPr>
          <p:spPr>
            <a:xfrm>
              <a:off x="8720337" y="2323044"/>
              <a:ext cx="507736" cy="1507015"/>
            </a:xfrm>
            <a:prstGeom prst="rect">
              <a:avLst/>
            </a:prstGeom>
            <a:pattFill prst="openDmnd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A1CD5A5-E048-684F-B6F7-87BDBA6F9F58}"/>
              </a:ext>
            </a:extLst>
          </p:cNvPr>
          <p:cNvGrpSpPr/>
          <p:nvPr/>
        </p:nvGrpSpPr>
        <p:grpSpPr>
          <a:xfrm>
            <a:off x="3580511" y="5171752"/>
            <a:ext cx="957956" cy="1620127"/>
            <a:chOff x="4489326" y="4729707"/>
            <a:chExt cx="1277274" cy="1620127"/>
          </a:xfrm>
        </p:grpSpPr>
        <p:sp>
          <p:nvSpPr>
            <p:cNvPr id="58" name="Rounded Rectangle 32">
              <a:extLst>
                <a:ext uri="{FF2B5EF4-FFF2-40B4-BE49-F238E27FC236}">
                  <a16:creationId xmlns="" xmlns:a16="http://schemas.microsoft.com/office/drawing/2014/main" id="{BB1D8D22-F6DA-094C-850E-2FB24B0181D1}"/>
                </a:ext>
              </a:extLst>
            </p:cNvPr>
            <p:cNvSpPr/>
            <p:nvPr/>
          </p:nvSpPr>
          <p:spPr>
            <a:xfrm rot="16200000">
              <a:off x="4447854" y="4814848"/>
              <a:ext cx="1238891" cy="1068609"/>
            </a:xfrm>
            <a:prstGeom prst="roundRect">
              <a:avLst>
                <a:gd name="adj" fmla="val 6793"/>
              </a:avLst>
            </a:prstGeom>
            <a:solidFill>
              <a:srgbClr val="7030A0">
                <a:alpha val="16000"/>
              </a:srgb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59" name="Left Bracket 66">
              <a:extLst>
                <a:ext uri="{FF2B5EF4-FFF2-40B4-BE49-F238E27FC236}">
                  <a16:creationId xmlns="" xmlns:a16="http://schemas.microsoft.com/office/drawing/2014/main" id="{60D53C5E-5C22-E74E-A163-6D35933FB6A6}"/>
                </a:ext>
              </a:extLst>
            </p:cNvPr>
            <p:cNvSpPr/>
            <p:nvPr/>
          </p:nvSpPr>
          <p:spPr>
            <a:xfrm>
              <a:off x="4879758" y="4979654"/>
              <a:ext cx="116097" cy="470877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626CC66-813B-C444-9DF9-50D3E392A0C1}"/>
                </a:ext>
              </a:extLst>
            </p:cNvPr>
            <p:cNvSpPr txBox="1"/>
            <p:nvPr/>
          </p:nvSpPr>
          <p:spPr>
            <a:xfrm>
              <a:off x="4489326" y="5037557"/>
              <a:ext cx="51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1" name="Left Bracket 66">
              <a:extLst>
                <a:ext uri="{FF2B5EF4-FFF2-40B4-BE49-F238E27FC236}">
                  <a16:creationId xmlns="" xmlns:a16="http://schemas.microsoft.com/office/drawing/2014/main" id="{6B836DF8-6853-D342-A25E-D4A64586AF63}"/>
                </a:ext>
              </a:extLst>
            </p:cNvPr>
            <p:cNvSpPr/>
            <p:nvPr/>
          </p:nvSpPr>
          <p:spPr>
            <a:xfrm rot="16200000">
              <a:off x="5190162" y="5384420"/>
              <a:ext cx="116097" cy="366891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6C8288A4-B05C-0547-B3A4-6A16A0D1CFD8}"/>
                </a:ext>
              </a:extLst>
            </p:cNvPr>
            <p:cNvSpPr txBox="1"/>
            <p:nvPr/>
          </p:nvSpPr>
          <p:spPr>
            <a:xfrm>
              <a:off x="4931294" y="5557509"/>
              <a:ext cx="5881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3" name="Rectangle 88">
              <a:extLst>
                <a:ext uri="{FF2B5EF4-FFF2-40B4-BE49-F238E27FC236}">
                  <a16:creationId xmlns="" xmlns:a16="http://schemas.microsoft.com/office/drawing/2014/main" id="{879E8797-DBD7-B54E-BA84-2C8CCD73B5A4}"/>
                </a:ext>
              </a:extLst>
            </p:cNvPr>
            <p:cNvSpPr/>
            <p:nvPr/>
          </p:nvSpPr>
          <p:spPr>
            <a:xfrm>
              <a:off x="5056692" y="4979654"/>
              <a:ext cx="364333" cy="470877"/>
            </a:xfrm>
            <a:prstGeom prst="rect">
              <a:avLst/>
            </a:prstGeom>
            <a:pattFill prst="smGrid">
              <a:fgClr>
                <a:schemeClr val="accent1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2760BF8B-A7FD-574E-AF75-8CA25EE5F271}"/>
                </a:ext>
              </a:extLst>
            </p:cNvPr>
            <p:cNvSpPr txBox="1"/>
            <p:nvPr/>
          </p:nvSpPr>
          <p:spPr>
            <a:xfrm>
              <a:off x="4494458" y="5949724"/>
              <a:ext cx="127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SMEM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1FB04DF9-F4EF-E54C-95A5-05A55288045C}"/>
              </a:ext>
            </a:extLst>
          </p:cNvPr>
          <p:cNvGrpSpPr/>
          <p:nvPr/>
        </p:nvGrpSpPr>
        <p:grpSpPr>
          <a:xfrm>
            <a:off x="5653396" y="3179129"/>
            <a:ext cx="1295577" cy="1455727"/>
            <a:chOff x="6246950" y="2276617"/>
            <a:chExt cx="1727437" cy="1455727"/>
          </a:xfrm>
        </p:grpSpPr>
        <p:sp>
          <p:nvSpPr>
            <p:cNvPr id="67" name="Rounded Rectangle 32">
              <a:extLst>
                <a:ext uri="{FF2B5EF4-FFF2-40B4-BE49-F238E27FC236}">
                  <a16:creationId xmlns="" xmlns:a16="http://schemas.microsoft.com/office/drawing/2014/main" id="{E395AE40-4328-7946-856F-D59FCF7EF0C8}"/>
                </a:ext>
              </a:extLst>
            </p:cNvPr>
            <p:cNvSpPr/>
            <p:nvPr/>
          </p:nvSpPr>
          <p:spPr>
            <a:xfrm>
              <a:off x="6250542" y="2276617"/>
              <a:ext cx="1238892" cy="1068609"/>
            </a:xfrm>
            <a:prstGeom prst="roundRect">
              <a:avLst>
                <a:gd name="adj" fmla="val 6793"/>
              </a:avLst>
            </a:prstGeom>
            <a:solidFill>
              <a:srgbClr val="7030A0">
                <a:alpha val="16000"/>
              </a:srgb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8" name="Left Bracket 66">
              <a:extLst>
                <a:ext uri="{FF2B5EF4-FFF2-40B4-BE49-F238E27FC236}">
                  <a16:creationId xmlns="" xmlns:a16="http://schemas.microsoft.com/office/drawing/2014/main" id="{282E61E5-BCF4-534C-8F5A-B354227F6D1F}"/>
                </a:ext>
              </a:extLst>
            </p:cNvPr>
            <p:cNvSpPr/>
            <p:nvPr/>
          </p:nvSpPr>
          <p:spPr>
            <a:xfrm rot="5400000">
              <a:off x="6592926" y="2497167"/>
              <a:ext cx="116097" cy="507736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F50B8BCB-99D4-E64D-8E65-DCDDF91A55D6}"/>
                </a:ext>
              </a:extLst>
            </p:cNvPr>
            <p:cNvSpPr txBox="1"/>
            <p:nvPr/>
          </p:nvSpPr>
          <p:spPr>
            <a:xfrm>
              <a:off x="6246950" y="2278701"/>
              <a:ext cx="518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j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0" name="Left Bracket 66">
              <a:extLst>
                <a:ext uri="{FF2B5EF4-FFF2-40B4-BE49-F238E27FC236}">
                  <a16:creationId xmlns="" xmlns:a16="http://schemas.microsoft.com/office/drawing/2014/main" id="{B3669D4F-3CD7-184C-ABDB-DABFDB3CC94B}"/>
                </a:ext>
              </a:extLst>
            </p:cNvPr>
            <p:cNvSpPr/>
            <p:nvPr/>
          </p:nvSpPr>
          <p:spPr>
            <a:xfrm rot="10800000">
              <a:off x="6959912" y="2867132"/>
              <a:ext cx="116097" cy="314653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38E2328D-9290-F847-B3DF-E45F8B6F7C9F}"/>
                </a:ext>
              </a:extLst>
            </p:cNvPr>
            <p:cNvSpPr txBox="1"/>
            <p:nvPr/>
          </p:nvSpPr>
          <p:spPr>
            <a:xfrm>
              <a:off x="6953617" y="2837178"/>
              <a:ext cx="5881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2" name="Rectangle 90">
              <a:extLst>
                <a:ext uri="{FF2B5EF4-FFF2-40B4-BE49-F238E27FC236}">
                  <a16:creationId xmlns="" xmlns:a16="http://schemas.microsoft.com/office/drawing/2014/main" id="{6A072835-6C84-F94D-B892-75760E88247D}"/>
                </a:ext>
              </a:extLst>
            </p:cNvPr>
            <p:cNvSpPr/>
            <p:nvPr/>
          </p:nvSpPr>
          <p:spPr>
            <a:xfrm>
              <a:off x="6391873" y="2867132"/>
              <a:ext cx="507736" cy="314653"/>
            </a:xfrm>
            <a:prstGeom prst="rect">
              <a:avLst/>
            </a:prstGeom>
            <a:pattFill prst="smGrid">
              <a:fgClr>
                <a:schemeClr val="accent1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641C572-AC28-B145-B8F9-5F0826895070}"/>
                </a:ext>
              </a:extLst>
            </p:cNvPr>
            <p:cNvSpPr txBox="1"/>
            <p:nvPr/>
          </p:nvSpPr>
          <p:spPr>
            <a:xfrm>
              <a:off x="6702244" y="3332234"/>
              <a:ext cx="12721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SMEM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5E182E9D-99AB-B347-A19C-C9DD35D01D7C}"/>
              </a:ext>
            </a:extLst>
          </p:cNvPr>
          <p:cNvSpPr/>
          <p:nvPr/>
        </p:nvSpPr>
        <p:spPr>
          <a:xfrm>
            <a:off x="2552814" y="5031194"/>
            <a:ext cx="273250" cy="470877"/>
          </a:xfrm>
          <a:prstGeom prst="rect">
            <a:avLst/>
          </a:prstGeom>
          <a:pattFill prst="smGrid">
            <a:fgClr>
              <a:schemeClr val="accent1"/>
            </a:fgClr>
            <a:bgClr>
              <a:schemeClr val="bg1"/>
            </a:bgClr>
          </a:patt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23C9B054-6A2E-2046-ABA2-EB16AF3F2E55}"/>
              </a:ext>
            </a:extLst>
          </p:cNvPr>
          <p:cNvSpPr/>
          <p:nvPr/>
        </p:nvSpPr>
        <p:spPr>
          <a:xfrm>
            <a:off x="7118428" y="3070730"/>
            <a:ext cx="380802" cy="314653"/>
          </a:xfrm>
          <a:prstGeom prst="rect">
            <a:avLst/>
          </a:prstGeom>
          <a:pattFill prst="smGrid">
            <a:fgClr>
              <a:schemeClr val="accent1"/>
            </a:fgClr>
            <a:bgClr>
              <a:schemeClr val="bg1"/>
            </a:bgClr>
          </a:patt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77" name="Curved Connector 28">
            <a:extLst>
              <a:ext uri="{FF2B5EF4-FFF2-40B4-BE49-F238E27FC236}">
                <a16:creationId xmlns="" xmlns:a16="http://schemas.microsoft.com/office/drawing/2014/main" id="{24BDC70E-DB60-5E4B-BF16-6D037C5B3959}"/>
              </a:ext>
            </a:extLst>
          </p:cNvPr>
          <p:cNvCxnSpPr>
            <a:cxnSpLocks/>
            <a:stCxn id="76" idx="0"/>
          </p:cNvCxnSpPr>
          <p:nvPr/>
        </p:nvCxnSpPr>
        <p:spPr>
          <a:xfrm rot="16200000" flipH="1" flipV="1">
            <a:off x="6281203" y="2742017"/>
            <a:ext cx="698915" cy="1356339"/>
          </a:xfrm>
          <a:prstGeom prst="curvedConnector3">
            <a:avLst>
              <a:gd name="adj1" fmla="val -59228"/>
            </a:avLst>
          </a:prstGeom>
          <a:ln w="31750">
            <a:solidFill>
              <a:srgbClr val="0070C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28">
            <a:extLst>
              <a:ext uri="{FF2B5EF4-FFF2-40B4-BE49-F238E27FC236}">
                <a16:creationId xmlns="" xmlns:a16="http://schemas.microsoft.com/office/drawing/2014/main" id="{D5047E39-13BB-B940-BBCC-C2F17635BA24}"/>
              </a:ext>
            </a:extLst>
          </p:cNvPr>
          <p:cNvCxnSpPr>
            <a:cxnSpLocks/>
            <a:stCxn id="75" idx="0"/>
            <a:endCxn id="63" idx="0"/>
          </p:cNvCxnSpPr>
          <p:nvPr/>
        </p:nvCxnSpPr>
        <p:spPr>
          <a:xfrm rot="16200000" flipH="1">
            <a:off x="3220798" y="4499834"/>
            <a:ext cx="390506" cy="1453222"/>
          </a:xfrm>
          <a:prstGeom prst="curvedConnector3">
            <a:avLst>
              <a:gd name="adj1" fmla="val -58539"/>
            </a:avLst>
          </a:prstGeom>
          <a:ln w="31750">
            <a:solidFill>
              <a:srgbClr val="0070C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9EEEBE6-310C-9E48-86CA-07C17976024E}"/>
              </a:ext>
            </a:extLst>
          </p:cNvPr>
          <p:cNvSpPr txBox="1"/>
          <p:nvPr/>
        </p:nvSpPr>
        <p:spPr>
          <a:xfrm>
            <a:off x="3313637" y="4367507"/>
            <a:ext cx="498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4F81BD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427246C-7BEF-B342-97C3-73E0E67F5E6A}"/>
              </a:ext>
            </a:extLst>
          </p:cNvPr>
          <p:cNvSpPr txBox="1"/>
          <p:nvPr/>
        </p:nvSpPr>
        <p:spPr>
          <a:xfrm>
            <a:off x="6248731" y="2254696"/>
            <a:ext cx="498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4F81BD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(1)</a:t>
            </a:r>
          </a:p>
        </p:txBody>
      </p:sp>
      <p:cxnSp>
        <p:nvCxnSpPr>
          <p:cNvPr id="81" name="Straight Arrow Connector 64">
            <a:extLst>
              <a:ext uri="{FF2B5EF4-FFF2-40B4-BE49-F238E27FC236}">
                <a16:creationId xmlns="" xmlns:a16="http://schemas.microsoft.com/office/drawing/2014/main" id="{3C2BA745-2284-CE42-9161-259FBF74761D}"/>
              </a:ext>
            </a:extLst>
          </p:cNvPr>
          <p:cNvCxnSpPr/>
          <p:nvPr/>
        </p:nvCxnSpPr>
        <p:spPr>
          <a:xfrm flipH="1">
            <a:off x="2075278" y="4881467"/>
            <a:ext cx="92825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AFD8EC1A-0916-1441-9AB8-15AFC6463DE7}"/>
              </a:ext>
            </a:extLst>
          </p:cNvPr>
          <p:cNvSpPr txBox="1"/>
          <p:nvPr/>
        </p:nvSpPr>
        <p:spPr>
          <a:xfrm>
            <a:off x="1941747" y="4446225"/>
            <a:ext cx="1153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⌈</a:t>
            </a:r>
            <a:r>
              <a:rPr lang="en-US" sz="2000" b="1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</a:t>
            </a:r>
            <a:r>
              <a:rPr lang="en-US" sz="2000" b="1" baseline="-25000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</a:t>
            </a:r>
            <a:r>
              <a:rPr lang="en-US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/</a:t>
            </a:r>
            <a:r>
              <a:rPr lang="en-US" sz="2000" b="1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000" b="1" baseline="-25000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</a:t>
            </a:r>
            <a:r>
              <a:rPr lang="en-US" altLang="ko-KR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⌉</a:t>
            </a:r>
            <a:endParaRPr lang="en-US" sz="2000" b="1" baseline="-250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3" name="Straight Arrow Connector 64">
            <a:extLst>
              <a:ext uri="{FF2B5EF4-FFF2-40B4-BE49-F238E27FC236}">
                <a16:creationId xmlns="" xmlns:a16="http://schemas.microsoft.com/office/drawing/2014/main" id="{364058BB-4D8A-2647-B32B-970676C665EB}"/>
              </a:ext>
            </a:extLst>
          </p:cNvPr>
          <p:cNvCxnSpPr>
            <a:cxnSpLocks/>
          </p:cNvCxnSpPr>
          <p:nvPr/>
        </p:nvCxnSpPr>
        <p:spPr>
          <a:xfrm rot="5400000" flipH="1">
            <a:off x="6982152" y="3092755"/>
            <a:ext cx="123767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8F8E6FF-A41C-9F48-B779-4478CE5EE6C2}"/>
              </a:ext>
            </a:extLst>
          </p:cNvPr>
          <p:cNvSpPr txBox="1"/>
          <p:nvPr/>
        </p:nvSpPr>
        <p:spPr>
          <a:xfrm rot="16200000">
            <a:off x="7180144" y="2882638"/>
            <a:ext cx="1153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⌈</a:t>
            </a:r>
            <a:r>
              <a:rPr lang="en-US" sz="2000" b="1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</a:t>
            </a:r>
            <a:r>
              <a:rPr lang="en-US" sz="2000" b="1" baseline="-25000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</a:t>
            </a:r>
            <a:r>
              <a:rPr lang="en-US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/</a:t>
            </a:r>
            <a:r>
              <a:rPr lang="en-US" sz="2000" b="1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000" b="1" baseline="-25000" dirty="0" err="1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</a:t>
            </a:r>
            <a:r>
              <a:rPr lang="en-US" altLang="ko-KR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⌉</a:t>
            </a:r>
            <a:endParaRPr lang="en-US" sz="2000" b="1" baseline="-250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86" name="Rounded Rectangle 32">
            <a:extLst>
              <a:ext uri="{FF2B5EF4-FFF2-40B4-BE49-F238E27FC236}">
                <a16:creationId xmlns="" xmlns:a16="http://schemas.microsoft.com/office/drawing/2014/main" id="{BE5B4ABC-A438-7A42-9EF7-A78EA05B14D1}"/>
              </a:ext>
            </a:extLst>
          </p:cNvPr>
          <p:cNvSpPr/>
          <p:nvPr/>
        </p:nvSpPr>
        <p:spPr>
          <a:xfrm>
            <a:off x="5626811" y="5141258"/>
            <a:ext cx="1007784" cy="1338369"/>
          </a:xfrm>
          <a:prstGeom prst="roundRect">
            <a:avLst>
              <a:gd name="adj" fmla="val 10283"/>
            </a:avLst>
          </a:prstGeom>
          <a:solidFill>
            <a:srgbClr val="FF0000">
              <a:alpha val="16000"/>
            </a:srgb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89" name="Rectangle 86">
            <a:extLst>
              <a:ext uri="{FF2B5EF4-FFF2-40B4-BE49-F238E27FC236}">
                <a16:creationId xmlns="" xmlns:a16="http://schemas.microsoft.com/office/drawing/2014/main" id="{3300002A-EE3B-5844-9851-044F64882DD0}"/>
              </a:ext>
            </a:extLst>
          </p:cNvPr>
          <p:cNvSpPr/>
          <p:nvPr/>
        </p:nvSpPr>
        <p:spPr>
          <a:xfrm>
            <a:off x="6153766" y="5901771"/>
            <a:ext cx="380802" cy="470877"/>
          </a:xfrm>
          <a:prstGeom prst="rect">
            <a:avLst/>
          </a:prstGeom>
          <a:pattFill prst="lgCheck">
            <a:fgClr>
              <a:srgbClr val="7030A0"/>
            </a:fgClr>
            <a:bgClr>
              <a:schemeClr val="bg1"/>
            </a:bgClr>
          </a:patt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1EF0BAA-1251-434E-B802-91EE0CF2AD80}"/>
              </a:ext>
            </a:extLst>
          </p:cNvPr>
          <p:cNvGrpSpPr/>
          <p:nvPr/>
        </p:nvGrpSpPr>
        <p:grpSpPr>
          <a:xfrm>
            <a:off x="6151807" y="5141257"/>
            <a:ext cx="388840" cy="625587"/>
            <a:chOff x="8202414" y="5141253"/>
            <a:chExt cx="518455" cy="625587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C6713015-EB98-8B45-929E-32C6F9410BE0}"/>
                </a:ext>
              </a:extLst>
            </p:cNvPr>
            <p:cNvGrpSpPr/>
            <p:nvPr/>
          </p:nvGrpSpPr>
          <p:grpSpPr>
            <a:xfrm>
              <a:off x="8202414" y="5141253"/>
              <a:ext cx="518455" cy="483539"/>
              <a:chOff x="8202414" y="5141253"/>
              <a:chExt cx="518455" cy="483539"/>
            </a:xfrm>
          </p:grpSpPr>
          <p:sp>
            <p:nvSpPr>
              <p:cNvPr id="90" name="Left Bracket 66">
                <a:extLst>
                  <a:ext uri="{FF2B5EF4-FFF2-40B4-BE49-F238E27FC236}">
                    <a16:creationId xmlns="" xmlns:a16="http://schemas.microsoft.com/office/drawing/2014/main" id="{724729AE-C7CA-3742-929A-A0CFF9749439}"/>
                  </a:ext>
                </a:extLst>
              </p:cNvPr>
              <p:cNvSpPr/>
              <p:nvPr/>
            </p:nvSpPr>
            <p:spPr>
              <a:xfrm rot="5400000">
                <a:off x="8403594" y="5312876"/>
                <a:ext cx="116097" cy="507735"/>
              </a:xfrm>
              <a:prstGeom prst="leftBracket">
                <a:avLst>
                  <a:gd name="adj" fmla="val 48328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8B93A2EF-3962-C34E-9968-8199FF572740}"/>
                  </a:ext>
                </a:extLst>
              </p:cNvPr>
              <p:cNvSpPr txBox="1"/>
              <p:nvPr/>
            </p:nvSpPr>
            <p:spPr>
              <a:xfrm>
                <a:off x="8202414" y="5141253"/>
                <a:ext cx="5184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>
                    <a:solidFill>
                      <a:prstClr val="black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T</a:t>
                </a:r>
                <a:r>
                  <a:rPr lang="en-US" sz="2000" b="1" baseline="-25000" dirty="0" err="1">
                    <a:solidFill>
                      <a:prstClr val="black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j</a:t>
                </a:r>
                <a:endParaRPr lang="en-US" sz="18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</p:grpSp>
        <p:sp>
          <p:nvSpPr>
            <p:cNvPr id="87" name="Rectangle 90">
              <a:extLst>
                <a:ext uri="{FF2B5EF4-FFF2-40B4-BE49-F238E27FC236}">
                  <a16:creationId xmlns="" xmlns:a16="http://schemas.microsoft.com/office/drawing/2014/main" id="{574C6EA1-532F-FA44-B22F-2781C39877E3}"/>
                </a:ext>
              </a:extLst>
            </p:cNvPr>
            <p:cNvSpPr/>
            <p:nvPr/>
          </p:nvSpPr>
          <p:spPr>
            <a:xfrm>
              <a:off x="8205023" y="5691489"/>
              <a:ext cx="507736" cy="75351"/>
            </a:xfrm>
            <a:prstGeom prst="rect">
              <a:avLst/>
            </a:prstGeom>
            <a:pattFill prst="lgCheck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78B803A-C8F2-AD41-BF3C-F61FA83A4BE2}"/>
              </a:ext>
            </a:extLst>
          </p:cNvPr>
          <p:cNvGrpSpPr/>
          <p:nvPr/>
        </p:nvGrpSpPr>
        <p:grpSpPr>
          <a:xfrm>
            <a:off x="5565109" y="5896539"/>
            <a:ext cx="489333" cy="470877"/>
            <a:chOff x="7420141" y="5896535"/>
            <a:chExt cx="652444" cy="470877"/>
          </a:xfrm>
        </p:grpSpPr>
        <p:sp>
          <p:nvSpPr>
            <p:cNvPr id="88" name="Rectangle 88">
              <a:extLst>
                <a:ext uri="{FF2B5EF4-FFF2-40B4-BE49-F238E27FC236}">
                  <a16:creationId xmlns="" xmlns:a16="http://schemas.microsoft.com/office/drawing/2014/main" id="{6C9B5383-BBC8-2F42-9319-A5371497004A}"/>
                </a:ext>
              </a:extLst>
            </p:cNvPr>
            <p:cNvSpPr/>
            <p:nvPr/>
          </p:nvSpPr>
          <p:spPr>
            <a:xfrm>
              <a:off x="7997234" y="5896535"/>
              <a:ext cx="75351" cy="470877"/>
            </a:xfrm>
            <a:prstGeom prst="rect">
              <a:avLst/>
            </a:prstGeom>
            <a:pattFill prst="lgCheck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92" name="Left Bracket 66">
              <a:extLst>
                <a:ext uri="{FF2B5EF4-FFF2-40B4-BE49-F238E27FC236}">
                  <a16:creationId xmlns="" xmlns:a16="http://schemas.microsoft.com/office/drawing/2014/main" id="{BE0FC1EF-E6D9-5E4A-9BEC-D00D255E98FE}"/>
                </a:ext>
              </a:extLst>
            </p:cNvPr>
            <p:cNvSpPr/>
            <p:nvPr/>
          </p:nvSpPr>
          <p:spPr>
            <a:xfrm>
              <a:off x="7810573" y="5896535"/>
              <a:ext cx="116097" cy="470877"/>
            </a:xfrm>
            <a:prstGeom prst="leftBracket">
              <a:avLst>
                <a:gd name="adj" fmla="val 48328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C4398DC3-CE3D-5D4B-9982-E0CFFDA72FCE}"/>
                </a:ext>
              </a:extLst>
            </p:cNvPr>
            <p:cNvSpPr txBox="1"/>
            <p:nvPr/>
          </p:nvSpPr>
          <p:spPr>
            <a:xfrm>
              <a:off x="7420141" y="5954438"/>
              <a:ext cx="51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</a:t>
              </a:r>
              <a:r>
                <a:rPr lang="en-US" sz="2000" b="1" baseline="-25000" dirty="0" err="1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i</a:t>
              </a:r>
              <a:endParaRPr lang="en-US" sz="1800" b="1" baseline="-250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97E19D2-53AA-5043-A441-A5F507623773}"/>
              </a:ext>
            </a:extLst>
          </p:cNvPr>
          <p:cNvSpPr txBox="1"/>
          <p:nvPr/>
        </p:nvSpPr>
        <p:spPr>
          <a:xfrm>
            <a:off x="6183592" y="6466632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C8CD4E9-2B53-E54A-AE14-C691F79716C5}"/>
              </a:ext>
            </a:extLst>
          </p:cNvPr>
          <p:cNvGrpSpPr/>
          <p:nvPr/>
        </p:nvGrpSpPr>
        <p:grpSpPr>
          <a:xfrm>
            <a:off x="4167866" y="3934992"/>
            <a:ext cx="1978951" cy="1959147"/>
            <a:chOff x="5557154" y="3934988"/>
            <a:chExt cx="2638601" cy="1959147"/>
          </a:xfrm>
        </p:grpSpPr>
        <p:sp>
          <p:nvSpPr>
            <p:cNvPr id="98" name="Rectangle 88">
              <a:extLst>
                <a:ext uri="{FF2B5EF4-FFF2-40B4-BE49-F238E27FC236}">
                  <a16:creationId xmlns="" xmlns:a16="http://schemas.microsoft.com/office/drawing/2014/main" id="{83DFBB80-57A4-4543-8324-D8B76031D9A0}"/>
                </a:ext>
              </a:extLst>
            </p:cNvPr>
            <p:cNvSpPr/>
            <p:nvPr/>
          </p:nvSpPr>
          <p:spPr>
            <a:xfrm>
              <a:off x="5557154" y="5423258"/>
              <a:ext cx="75351" cy="470877"/>
            </a:xfrm>
            <a:prstGeom prst="rect">
              <a:avLst/>
            </a:prstGeom>
            <a:pattFill prst="lgCheck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99" name="Rectangle 90">
              <a:extLst>
                <a:ext uri="{FF2B5EF4-FFF2-40B4-BE49-F238E27FC236}">
                  <a16:creationId xmlns="" xmlns:a16="http://schemas.microsoft.com/office/drawing/2014/main" id="{C94D2C44-0190-5041-9A16-877184A0A277}"/>
                </a:ext>
              </a:extLst>
            </p:cNvPr>
            <p:cNvSpPr/>
            <p:nvPr/>
          </p:nvSpPr>
          <p:spPr>
            <a:xfrm>
              <a:off x="7682785" y="3934988"/>
              <a:ext cx="512970" cy="86571"/>
            </a:xfrm>
            <a:prstGeom prst="rect">
              <a:avLst/>
            </a:prstGeom>
            <a:pattFill prst="lgCheck">
              <a:fgClr>
                <a:srgbClr val="7030A0"/>
              </a:fgClr>
              <a:bgClr>
                <a:schemeClr val="bg1"/>
              </a:bgClr>
            </a:patt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37F7A92-4049-E042-95AD-2F460AB6F994}"/>
              </a:ext>
            </a:extLst>
          </p:cNvPr>
          <p:cNvGrpSpPr/>
          <p:nvPr/>
        </p:nvGrpSpPr>
        <p:grpSpPr>
          <a:xfrm>
            <a:off x="5698403" y="4084297"/>
            <a:ext cx="645767" cy="1607195"/>
            <a:chOff x="7597870" y="4084293"/>
            <a:chExt cx="861022" cy="1607195"/>
          </a:xfrm>
        </p:grpSpPr>
        <p:cxnSp>
          <p:nvCxnSpPr>
            <p:cNvPr id="100" name="Curved Connector 28">
              <a:extLst>
                <a:ext uri="{FF2B5EF4-FFF2-40B4-BE49-F238E27FC236}">
                  <a16:creationId xmlns="" xmlns:a16="http://schemas.microsoft.com/office/drawing/2014/main" id="{B34144E5-8C22-604A-805B-BF29041A1C78}"/>
                </a:ext>
              </a:extLst>
            </p:cNvPr>
            <p:cNvCxnSpPr>
              <a:cxnSpLocks/>
              <a:stCxn id="72" idx="2"/>
              <a:endCxn id="87" idx="0"/>
            </p:cNvCxnSpPr>
            <p:nvPr/>
          </p:nvCxnSpPr>
          <p:spPr>
            <a:xfrm rot="16200000" flipH="1">
              <a:off x="7394175" y="4626772"/>
              <a:ext cx="1607195" cy="522238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FF000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AA6E6408-54E0-B645-9BF6-6D753517E9AC}"/>
                </a:ext>
              </a:extLst>
            </p:cNvPr>
            <p:cNvSpPr txBox="1"/>
            <p:nvPr/>
          </p:nvSpPr>
          <p:spPr>
            <a:xfrm>
              <a:off x="7597870" y="4614167"/>
              <a:ext cx="664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FF0000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(2)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1067958-48DE-0F40-8D0C-68814BF72C16}"/>
              </a:ext>
            </a:extLst>
          </p:cNvPr>
          <p:cNvGrpSpPr/>
          <p:nvPr/>
        </p:nvGrpSpPr>
        <p:grpSpPr>
          <a:xfrm>
            <a:off x="4224381" y="5261063"/>
            <a:ext cx="1801803" cy="635472"/>
            <a:chOff x="5632505" y="5261063"/>
            <a:chExt cx="2402405" cy="635472"/>
          </a:xfrm>
        </p:grpSpPr>
        <p:cxnSp>
          <p:nvCxnSpPr>
            <p:cNvPr id="101" name="Curved Connector 28">
              <a:extLst>
                <a:ext uri="{FF2B5EF4-FFF2-40B4-BE49-F238E27FC236}">
                  <a16:creationId xmlns="" xmlns:a16="http://schemas.microsoft.com/office/drawing/2014/main" id="{0006C5EB-1EAC-4344-AF9D-3B3B8A66EFAA}"/>
                </a:ext>
              </a:extLst>
            </p:cNvPr>
            <p:cNvCxnSpPr>
              <a:cxnSpLocks/>
              <a:stCxn id="98" idx="3"/>
              <a:endCxn id="88" idx="0"/>
            </p:cNvCxnSpPr>
            <p:nvPr/>
          </p:nvCxnSpPr>
          <p:spPr>
            <a:xfrm>
              <a:off x="5632505" y="5658697"/>
              <a:ext cx="2402405" cy="237838"/>
            </a:xfrm>
            <a:prstGeom prst="curvedConnector2">
              <a:avLst/>
            </a:prstGeom>
            <a:ln w="31750">
              <a:solidFill>
                <a:srgbClr val="FF000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82E8AF53-ECA4-DC40-9D45-4F6C9C0EF75B}"/>
                </a:ext>
              </a:extLst>
            </p:cNvPr>
            <p:cNvSpPr txBox="1"/>
            <p:nvPr/>
          </p:nvSpPr>
          <p:spPr>
            <a:xfrm>
              <a:off x="6235155" y="5261063"/>
              <a:ext cx="6641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FF0000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(2)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D1A3A41-89BC-BA48-8E49-250C63242C7C}"/>
              </a:ext>
            </a:extLst>
          </p:cNvPr>
          <p:cNvGrpSpPr/>
          <p:nvPr/>
        </p:nvGrpSpPr>
        <p:grpSpPr>
          <a:xfrm>
            <a:off x="3936688" y="4378841"/>
            <a:ext cx="2307768" cy="1758370"/>
            <a:chOff x="5248919" y="4378841"/>
            <a:chExt cx="3077024" cy="1758370"/>
          </a:xfrm>
        </p:grpSpPr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C8A4CBA9-5D96-2A44-A1A2-8188810BEE12}"/>
                </a:ext>
              </a:extLst>
            </p:cNvPr>
            <p:cNvSpPr txBox="1"/>
            <p:nvPr/>
          </p:nvSpPr>
          <p:spPr>
            <a:xfrm>
              <a:off x="7993156" y="5591079"/>
              <a:ext cx="124695" cy="224038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⊗</a:t>
              </a:r>
            </a:p>
          </p:txBody>
        </p:sp>
        <p:cxnSp>
          <p:nvCxnSpPr>
            <p:cNvPr id="113" name="Curved Connector 166">
              <a:extLst>
                <a:ext uri="{FF2B5EF4-FFF2-40B4-BE49-F238E27FC236}">
                  <a16:creationId xmlns="" xmlns:a16="http://schemas.microsoft.com/office/drawing/2014/main" id="{C9E3A4CC-9406-0B4A-87AE-F013F2A3E9F1}"/>
                </a:ext>
              </a:extLst>
            </p:cNvPr>
            <p:cNvCxnSpPr>
              <a:cxnSpLocks/>
              <a:stCxn id="89" idx="1"/>
              <a:endCxn id="114" idx="2"/>
            </p:cNvCxnSpPr>
            <p:nvPr/>
          </p:nvCxnSpPr>
          <p:spPr>
            <a:xfrm rot="10800000">
              <a:off x="6787431" y="4778952"/>
              <a:ext cx="1417592" cy="1358259"/>
            </a:xfrm>
            <a:prstGeom prst="curvedConnector2">
              <a:avLst/>
            </a:prstGeom>
            <a:ln w="25400">
              <a:solidFill>
                <a:schemeClr val="tx1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B2378052-EECC-4343-88A2-76E2C87FB249}"/>
                </a:ext>
              </a:extLst>
            </p:cNvPr>
            <p:cNvSpPr txBox="1"/>
            <p:nvPr/>
          </p:nvSpPr>
          <p:spPr>
            <a:xfrm>
              <a:off x="5248919" y="4378841"/>
              <a:ext cx="3077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(3) Outer-Product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0F93EE2-CB16-374B-9147-FFDF9BF8BA36}"/>
              </a:ext>
            </a:extLst>
          </p:cNvPr>
          <p:cNvGrpSpPr/>
          <p:nvPr/>
        </p:nvGrpSpPr>
        <p:grpSpPr>
          <a:xfrm>
            <a:off x="6534570" y="4476383"/>
            <a:ext cx="1385745" cy="2000822"/>
            <a:chOff x="8712758" y="4476383"/>
            <a:chExt cx="1847660" cy="2000822"/>
          </a:xfrm>
        </p:grpSpPr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155CBF02-7394-CE4D-97C0-7B071F0F7F0F}"/>
                </a:ext>
              </a:extLst>
            </p:cNvPr>
            <p:cNvGrpSpPr/>
            <p:nvPr/>
          </p:nvGrpSpPr>
          <p:grpSpPr>
            <a:xfrm>
              <a:off x="9466595" y="4476383"/>
              <a:ext cx="1093823" cy="1199180"/>
              <a:chOff x="8762985" y="4434124"/>
              <a:chExt cx="1093823" cy="119918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32CFFF79-7B49-4545-86D5-BDB7819CCFDD}"/>
                  </a:ext>
                </a:extLst>
              </p:cNvPr>
              <p:cNvSpPr/>
              <p:nvPr/>
            </p:nvSpPr>
            <p:spPr>
              <a:xfrm>
                <a:off x="8793873" y="4990931"/>
                <a:ext cx="507736" cy="470877"/>
              </a:xfrm>
              <a:prstGeom prst="rect">
                <a:avLst/>
              </a:prstGeom>
              <a:pattFill prst="lgCheck">
                <a:fgClr>
                  <a:srgbClr val="7030A0"/>
                </a:fgClr>
                <a:bgClr>
                  <a:schemeClr val="bg1"/>
                </a:bgClr>
              </a:pattFill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49" name="Left Bracket 66">
                <a:extLst>
                  <a:ext uri="{FF2B5EF4-FFF2-40B4-BE49-F238E27FC236}">
                    <a16:creationId xmlns="" xmlns:a16="http://schemas.microsoft.com/office/drawing/2014/main" id="{79A49C2F-7ED1-1B45-A28F-7D56B95B45D9}"/>
                  </a:ext>
                </a:extLst>
              </p:cNvPr>
              <p:cNvSpPr/>
              <p:nvPr/>
            </p:nvSpPr>
            <p:spPr>
              <a:xfrm rot="10800000">
                <a:off x="9330657" y="4996616"/>
                <a:ext cx="116097" cy="470877"/>
              </a:xfrm>
              <a:prstGeom prst="leftBracket">
                <a:avLst>
                  <a:gd name="adj" fmla="val 48328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05ADE17F-A609-8542-A1A3-EB2E8450D4D4}"/>
                  </a:ext>
                </a:extLst>
              </p:cNvPr>
              <p:cNvSpPr txBox="1"/>
              <p:nvPr/>
            </p:nvSpPr>
            <p:spPr>
              <a:xfrm>
                <a:off x="9439343" y="5028010"/>
                <a:ext cx="417465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>
                    <a:solidFill>
                      <a:prstClr val="black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T</a:t>
                </a:r>
                <a:r>
                  <a:rPr lang="en-US" sz="2000" b="1" baseline="-25000" dirty="0" err="1">
                    <a:solidFill>
                      <a:prstClr val="black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</a:t>
                </a:r>
                <a:endParaRPr lang="en-US" sz="18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51" name="Left Bracket 66">
                <a:extLst>
                  <a:ext uri="{FF2B5EF4-FFF2-40B4-BE49-F238E27FC236}">
                    <a16:creationId xmlns="" xmlns:a16="http://schemas.microsoft.com/office/drawing/2014/main" id="{C6E6E803-0F67-7242-B1DE-217363F5526B}"/>
                  </a:ext>
                </a:extLst>
              </p:cNvPr>
              <p:cNvSpPr/>
              <p:nvPr/>
            </p:nvSpPr>
            <p:spPr>
              <a:xfrm rot="5400000">
                <a:off x="8985235" y="4643389"/>
                <a:ext cx="116097" cy="507735"/>
              </a:xfrm>
              <a:prstGeom prst="leftBracket">
                <a:avLst>
                  <a:gd name="adj" fmla="val 48328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90668780-174C-454E-A335-475020604A6F}"/>
                  </a:ext>
                </a:extLst>
              </p:cNvPr>
              <p:cNvSpPr txBox="1"/>
              <p:nvPr/>
            </p:nvSpPr>
            <p:spPr>
              <a:xfrm>
                <a:off x="8762985" y="4434124"/>
                <a:ext cx="51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>
                    <a:solidFill>
                      <a:prstClr val="black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T</a:t>
                </a:r>
                <a:r>
                  <a:rPr lang="en-US" sz="2000" b="1" baseline="-25000" dirty="0" err="1">
                    <a:solidFill>
                      <a:prstClr val="black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j</a:t>
                </a:r>
                <a:endParaRPr lang="en-US" sz="1800" b="1" baseline="-25000" dirty="0">
                  <a:solidFill>
                    <a:prstClr val="black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F4195D1-FCC8-604B-997D-E26757C4F7B9}"/>
                </a:ext>
              </a:extLst>
            </p:cNvPr>
            <p:cNvGrpSpPr/>
            <p:nvPr/>
          </p:nvGrpSpPr>
          <p:grpSpPr>
            <a:xfrm>
              <a:off x="8712758" y="5504067"/>
              <a:ext cx="1038593" cy="973138"/>
              <a:chOff x="8712758" y="5504067"/>
              <a:chExt cx="1038593" cy="973138"/>
            </a:xfrm>
          </p:grpSpPr>
          <p:cxnSp>
            <p:nvCxnSpPr>
              <p:cNvPr id="115" name="Curved Connector 28">
                <a:extLst>
                  <a:ext uri="{FF2B5EF4-FFF2-40B4-BE49-F238E27FC236}">
                    <a16:creationId xmlns="" xmlns:a16="http://schemas.microsoft.com/office/drawing/2014/main" id="{27915122-E4AE-914B-A5FD-DE77778C6635}"/>
                  </a:ext>
                </a:extLst>
              </p:cNvPr>
              <p:cNvCxnSpPr>
                <a:cxnSpLocks/>
                <a:stCxn id="89" idx="3"/>
                <a:endCxn id="48" idx="2"/>
              </p:cNvCxnSpPr>
              <p:nvPr/>
            </p:nvCxnSpPr>
            <p:spPr>
              <a:xfrm flipV="1">
                <a:off x="8712758" y="5504067"/>
                <a:ext cx="1038593" cy="633139"/>
              </a:xfrm>
              <a:prstGeom prst="curvedConnector2">
                <a:avLst/>
              </a:prstGeom>
              <a:ln w="31750">
                <a:solidFill>
                  <a:srgbClr val="7030A0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="" xmlns:a16="http://schemas.microsoft.com/office/drawing/2014/main" id="{FBE9BC1A-7C4D-A543-A18C-B02A594E7F74}"/>
                  </a:ext>
                </a:extLst>
              </p:cNvPr>
              <p:cNvSpPr txBox="1"/>
              <p:nvPr/>
            </p:nvSpPr>
            <p:spPr>
              <a:xfrm>
                <a:off x="8974917" y="6077095"/>
                <a:ext cx="6641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7030A0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(4)</a:t>
                </a:r>
              </a:p>
            </p:txBody>
          </p:sp>
        </p:grpSp>
      </p:grpSp>
      <p:sp>
        <p:nvSpPr>
          <p:cNvPr id="97" name="Title 1"/>
          <p:cNvSpPr txBox="1">
            <a:spLocks/>
          </p:cNvSpPr>
          <p:nvPr/>
        </p:nvSpPr>
        <p:spPr>
          <a:xfrm>
            <a:off x="118531" y="-96491"/>
            <a:ext cx="8686800" cy="732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000090"/>
                </a:solidFill>
                <a:latin typeface="Arial"/>
                <a:ea typeface="DejaVu Sans"/>
                <a:cs typeface="DejaVu Sans"/>
              </a:rPr>
              <a:t>Matrix Multiplication Schema</a:t>
            </a:r>
            <a:endParaRPr lang="en-US" sz="3200" b="1" dirty="0">
              <a:solidFill>
                <a:srgbClr val="000090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-364156" y="725484"/>
            <a:ext cx="6477546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</a:pPr>
            <a:r>
              <a:rPr lang="en-US" sz="28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   C[</a:t>
            </a:r>
            <a:r>
              <a:rPr lang="en-US" sz="2800" b="1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</a:t>
            </a:r>
            <a:r>
              <a:rPr lang="en-US" sz="28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][j] += A[</a:t>
            </a:r>
            <a:r>
              <a:rPr lang="en-US" sz="2800" b="1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i</a:t>
            </a:r>
            <a:r>
              <a:rPr lang="en-US" sz="2800" b="1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][k]*B[k][j]</a:t>
            </a: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A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TixTk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slice of A and a 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TkxTj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 slice of B are loaded into Shared Memory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ea typeface="DejaVu Sans"/>
                <a:cs typeface="DejaVu Sans"/>
              </a:rPr>
              <a:t>(1)</a:t>
            </a: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A column-slice of A and row-slice of B are loaded from shared memory to registers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ea typeface="DejaVu Sans"/>
                <a:cs typeface="DejaVu Sans"/>
              </a:rPr>
              <a:t>(2)</a:t>
            </a: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Outer-product contribution added to slice of C (3)</a:t>
            </a:r>
          </a:p>
          <a:p>
            <a:pPr marL="1092200" lvl="1" indent="-457200" defTabSz="457200" fontAlgn="auto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ct val="75000"/>
              <a:buFont typeface="Wingdings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DejaVu Sans"/>
                <a:cs typeface="DejaVu Sans"/>
              </a:rPr>
              <a:t>Slice of C is written out to global memory </a:t>
            </a:r>
            <a:r>
              <a:rPr lang="en-US" sz="2400" dirty="0" smtClean="0">
                <a:solidFill>
                  <a:srgbClr val="660066"/>
                </a:solidFill>
                <a:latin typeface="Arial"/>
                <a:ea typeface="DejaVu Sans"/>
                <a:cs typeface="DejaVu Sans"/>
              </a:rPr>
              <a:t>(4)</a:t>
            </a:r>
            <a:endParaRPr lang="en-US" sz="2800" dirty="0" smtClean="0">
              <a:solidFill>
                <a:srgbClr val="660066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9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for Arbitrary Tensor Contractions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59400"/>
            <a:ext cx="9144000" cy="1689100"/>
          </a:xfrm>
        </p:spPr>
        <p:txBody>
          <a:bodyPr/>
          <a:lstStyle/>
          <a:p>
            <a:pPr lvl="1">
              <a:lnSpc>
                <a:spcPct val="80000"/>
              </a:lnSpc>
            </a:pPr>
            <a:r>
              <a:rPr lang="en-US" dirty="0" smtClean="0"/>
              <a:t>Custom optimizer exploits “orthogonal reuse directions” property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3366FF"/>
                </a:solidFill>
              </a:rPr>
              <a:t>t</a:t>
            </a:r>
            <a:r>
              <a:rPr lang="en-US" dirty="0" smtClean="0">
                <a:solidFill>
                  <a:srgbClr val="3366FF"/>
                </a:solidFill>
              </a:rPr>
              <a:t>2 reuse: {</a:t>
            </a:r>
            <a:r>
              <a:rPr lang="en-US" dirty="0" err="1" smtClean="0">
                <a:solidFill>
                  <a:srgbClr val="3366FF"/>
                </a:solidFill>
              </a:rPr>
              <a:t>b,c,k</a:t>
            </a:r>
            <a:r>
              <a:rPr lang="en-US" dirty="0" smtClean="0">
                <a:solidFill>
                  <a:srgbClr val="3366FF"/>
                </a:solidFill>
              </a:rPr>
              <a:t>}; </a:t>
            </a:r>
            <a:r>
              <a:rPr lang="en-US" dirty="0" smtClean="0">
                <a:solidFill>
                  <a:srgbClr val="660066"/>
                </a:solidFill>
              </a:rPr>
              <a:t>v2 reuse: {</a:t>
            </a:r>
            <a:r>
              <a:rPr lang="en-US" dirty="0" err="1" smtClean="0">
                <a:solidFill>
                  <a:srgbClr val="660066"/>
                </a:solidFill>
              </a:rPr>
              <a:t>a,i,j</a:t>
            </a:r>
            <a:r>
              <a:rPr lang="en-US" dirty="0" smtClean="0">
                <a:solidFill>
                  <a:srgbClr val="660066"/>
                </a:solidFill>
              </a:rPr>
              <a:t>}; </a:t>
            </a:r>
            <a:r>
              <a:rPr lang="en-US" dirty="0" smtClean="0">
                <a:solidFill>
                  <a:srgbClr val="FF0000"/>
                </a:solidFill>
              </a:rPr>
              <a:t>t3 reuse: {d} (reduction)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2D multi-level tiling (shared-memory + registers); streamed tiling along {d}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Slice of t3 held in register tiles; maximize reuse of data slices of t2 and v2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12800"/>
            <a:ext cx="6310180" cy="4571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3700"/>
            <a:ext cx="6286500" cy="7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3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CCSD(T) Tensor Contractions in </a:t>
            </a:r>
            <a:r>
              <a:rPr lang="en-US" dirty="0" err="1" smtClean="0"/>
              <a:t>NWChem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37200"/>
            <a:ext cx="9144000" cy="1320800"/>
          </a:xfrm>
        </p:spPr>
        <p:txBody>
          <a:bodyPr/>
          <a:lstStyle/>
          <a:p>
            <a:pPr lvl="1">
              <a:lnSpc>
                <a:spcPct val="80000"/>
              </a:lnSpc>
            </a:pPr>
            <a:r>
              <a:rPr lang="en-US" sz="2000" dirty="0" smtClean="0"/>
              <a:t>CCSD(T) is an accurate but extremely compute-intensive method in </a:t>
            </a:r>
            <a:r>
              <a:rPr lang="en-US" sz="2000" dirty="0" err="1" smtClean="0"/>
              <a:t>NWChem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New fused GPU kernels significantly outperform current GPU code in </a:t>
            </a:r>
            <a:r>
              <a:rPr lang="en-US" sz="2000" dirty="0" err="1" smtClean="0"/>
              <a:t>NWChem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Code is being incorporated into </a:t>
            </a:r>
            <a:r>
              <a:rPr lang="en-US" sz="2000" dirty="0" err="1" smtClean="0"/>
              <a:t>NWChenEX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73" y="2743200"/>
            <a:ext cx="9306658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4571718" cy="212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60" y="584200"/>
            <a:ext cx="4713840" cy="2108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5400" y="584200"/>
            <a:ext cx="4493660" cy="210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1718" y="571500"/>
            <a:ext cx="4557160" cy="210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94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Isolated Domain-Specific Compilers and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4300" y="419100"/>
            <a:ext cx="9347200" cy="299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Multi-target DSLs achieve performance &amp; portability by: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Use of appropriate internal representation of computation that facilitates effective choice of mapping/scheduling of computation/data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Separation of high-level target-independent decisions from low-level platform-specific choices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Use of platform-specific code-schema driven by key performance factors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But each Domain-Specific compiler/library today is a stand-alone system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No common infrastructure support for building new DSLs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2099722" y="3953687"/>
            <a:ext cx="5126578" cy="2887941"/>
            <a:chOff x="2099722" y="3953687"/>
            <a:chExt cx="5126578" cy="2887941"/>
          </a:xfrm>
        </p:grpSpPr>
        <p:grpSp>
          <p:nvGrpSpPr>
            <p:cNvPr id="78" name="Group 77"/>
            <p:cNvGrpSpPr/>
            <p:nvPr/>
          </p:nvGrpSpPr>
          <p:grpSpPr>
            <a:xfrm>
              <a:off x="2099722" y="3953687"/>
              <a:ext cx="5126578" cy="2887941"/>
              <a:chOff x="2099722" y="3826687"/>
              <a:chExt cx="5126578" cy="28879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252122" y="3831152"/>
                <a:ext cx="927100" cy="537865"/>
                <a:chOff x="2286000" y="228600"/>
                <a:chExt cx="927100" cy="537865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2286000" y="304800"/>
                  <a:ext cx="838200" cy="461665"/>
                  <a:chOff x="2514600" y="1676400"/>
                  <a:chExt cx="838200" cy="461665"/>
                </a:xfrm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2514600" y="1676400"/>
                    <a:ext cx="838200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14600" y="1676400"/>
                    <a:ext cx="76200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24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2298700" y="228600"/>
                  <a:ext cx="9144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C00000"/>
                      </a:solidFill>
                    </a:rPr>
                    <a:t>DSL</a:t>
                  </a:r>
                  <a:r>
                    <a:rPr lang="en-US" sz="2400" b="1" baseline="-25000" dirty="0" smtClean="0">
                      <a:solidFill>
                        <a:srgbClr val="C00000"/>
                      </a:solidFill>
                    </a:rPr>
                    <a:t>1 </a:t>
                  </a:r>
                  <a:endParaRPr lang="en-US" sz="24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3522098" y="3826687"/>
                <a:ext cx="918597" cy="537865"/>
                <a:chOff x="2286000" y="228600"/>
                <a:chExt cx="927100" cy="537865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2286000" y="304800"/>
                  <a:ext cx="845961" cy="461665"/>
                  <a:chOff x="2514600" y="1676400"/>
                  <a:chExt cx="845961" cy="461665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2514600" y="1676400"/>
                    <a:ext cx="845961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2514600" y="1676400"/>
                    <a:ext cx="76200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24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57" name="Rectangle 56"/>
                <p:cNvSpPr/>
                <p:nvPr/>
              </p:nvSpPr>
              <p:spPr>
                <a:xfrm>
                  <a:off x="2298700" y="228600"/>
                  <a:ext cx="9144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C00000"/>
                      </a:solidFill>
                    </a:rPr>
                    <a:t>DSL</a:t>
                  </a:r>
                  <a:r>
                    <a:rPr lang="en-US" sz="2400" b="1" baseline="-25000" dirty="0">
                      <a:solidFill>
                        <a:srgbClr val="C00000"/>
                      </a:solidFill>
                    </a:rPr>
                    <a:t>2</a:t>
                  </a:r>
                  <a:r>
                    <a:rPr lang="en-US" sz="2400" b="1" baseline="-250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24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045496" y="3831152"/>
                <a:ext cx="1180804" cy="537865"/>
                <a:chOff x="2282074" y="228600"/>
                <a:chExt cx="1180804" cy="537865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2282074" y="304800"/>
                  <a:ext cx="842126" cy="461665"/>
                  <a:chOff x="2510674" y="1676400"/>
                  <a:chExt cx="842126" cy="461665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2510674" y="1676400"/>
                    <a:ext cx="842126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2514600" y="1676400"/>
                    <a:ext cx="76200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24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53" name="Rectangle 52"/>
                <p:cNvSpPr/>
                <p:nvPr/>
              </p:nvSpPr>
              <p:spPr>
                <a:xfrm>
                  <a:off x="2282074" y="228600"/>
                  <a:ext cx="11808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 err="1" smtClean="0">
                      <a:solidFill>
                        <a:srgbClr val="C00000"/>
                      </a:solidFill>
                    </a:rPr>
                    <a:t>DSL</a:t>
                  </a:r>
                  <a:r>
                    <a:rPr lang="en-US" sz="2400" b="1" baseline="-25000" dirty="0" err="1">
                      <a:solidFill>
                        <a:srgbClr val="C00000"/>
                      </a:solidFill>
                    </a:rPr>
                    <a:t>m</a:t>
                  </a:r>
                  <a:r>
                    <a:rPr lang="en-US" sz="2400" b="1" baseline="-250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24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2099722" y="6176763"/>
                <a:ext cx="927100" cy="533400"/>
                <a:chOff x="2286000" y="228600"/>
                <a:chExt cx="927100" cy="533400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2286000" y="304800"/>
                  <a:ext cx="838200" cy="457200"/>
                  <a:chOff x="2514600" y="1676400"/>
                  <a:chExt cx="838200" cy="457200"/>
                </a:xfrm>
              </p:grpSpPr>
              <p:sp>
                <p:nvSpPr>
                  <p:cNvPr id="50" name="Rectangle 49"/>
                  <p:cNvSpPr/>
                  <p:nvPr/>
                </p:nvSpPr>
                <p:spPr>
                  <a:xfrm>
                    <a:off x="2514600" y="1676400"/>
                    <a:ext cx="838200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2514600" y="1676400"/>
                    <a:ext cx="76200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1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49" name="Rectangle 48"/>
                <p:cNvSpPr/>
                <p:nvPr/>
              </p:nvSpPr>
              <p:spPr>
                <a:xfrm>
                  <a:off x="2298700" y="228600"/>
                  <a:ext cx="9144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C00000"/>
                      </a:solidFill>
                    </a:rPr>
                    <a:t>AVX</a:t>
                  </a:r>
                  <a:endParaRPr lang="en-US" sz="20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2937922" y="6184998"/>
                <a:ext cx="927100" cy="525165"/>
                <a:chOff x="2286000" y="228600"/>
                <a:chExt cx="927100" cy="525165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2286000" y="304800"/>
                  <a:ext cx="838200" cy="448965"/>
                  <a:chOff x="2514600" y="1676400"/>
                  <a:chExt cx="838200" cy="448965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2514600" y="1676400"/>
                    <a:ext cx="838200" cy="44896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2514600" y="1676400"/>
                    <a:ext cx="76200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1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2298700" y="228600"/>
                  <a:ext cx="9144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C00000"/>
                      </a:solidFill>
                    </a:rPr>
                    <a:t>PTX</a:t>
                  </a:r>
                  <a:endParaRPr lang="en-US" sz="20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414421" y="6214863"/>
                <a:ext cx="1225913" cy="499765"/>
                <a:chOff x="2247899" y="266700"/>
                <a:chExt cx="1225913" cy="499765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2286000" y="304800"/>
                  <a:ext cx="1037178" cy="461665"/>
                  <a:chOff x="2514600" y="1676400"/>
                  <a:chExt cx="1037178" cy="461665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2514600" y="1676400"/>
                    <a:ext cx="838200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2514600" y="1676400"/>
                    <a:ext cx="1037178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24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41" name="Rectangle 40"/>
                <p:cNvSpPr/>
                <p:nvPr/>
              </p:nvSpPr>
              <p:spPr>
                <a:xfrm>
                  <a:off x="2247899" y="266700"/>
                  <a:ext cx="122591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C00000"/>
                      </a:solidFill>
                    </a:rPr>
                    <a:t>VHDL</a:t>
                  </a:r>
                  <a:endParaRPr lang="en-US" sz="2000" b="1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4538121" y="6181228"/>
                <a:ext cx="1253067" cy="533400"/>
                <a:chOff x="2209799" y="228600"/>
                <a:chExt cx="1253067" cy="533400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2286000" y="304800"/>
                  <a:ext cx="838200" cy="457200"/>
                  <a:chOff x="2514600" y="1676400"/>
                  <a:chExt cx="838200" cy="457200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2514600" y="1676400"/>
                    <a:ext cx="838200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2514600" y="1676400"/>
                    <a:ext cx="76200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1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37" name="Rectangle 36"/>
                <p:cNvSpPr/>
                <p:nvPr/>
              </p:nvSpPr>
              <p:spPr>
                <a:xfrm>
                  <a:off x="2209799" y="228600"/>
                  <a:ext cx="125306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C00000"/>
                      </a:solidFill>
                    </a:rPr>
                    <a:t>CUDA</a:t>
                  </a:r>
                  <a:r>
                    <a:rPr lang="en-US" sz="2000" b="1" baseline="-250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20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3776122" y="6181228"/>
                <a:ext cx="927100" cy="533400"/>
                <a:chOff x="2286000" y="228600"/>
                <a:chExt cx="927100" cy="53340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2286000" y="304800"/>
                  <a:ext cx="838200" cy="457200"/>
                  <a:chOff x="2514600" y="1676400"/>
                  <a:chExt cx="838200" cy="457200"/>
                </a:xfrm>
              </p:grpSpPr>
              <p:sp>
                <p:nvSpPr>
                  <p:cNvPr id="34" name="Rectangle 33"/>
                  <p:cNvSpPr/>
                  <p:nvPr/>
                </p:nvSpPr>
                <p:spPr>
                  <a:xfrm>
                    <a:off x="2514600" y="1676400"/>
                    <a:ext cx="838200" cy="4572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2514600" y="1676400"/>
                    <a:ext cx="76200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1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33" name="Rectangle 32"/>
                <p:cNvSpPr/>
                <p:nvPr/>
              </p:nvSpPr>
              <p:spPr>
                <a:xfrm>
                  <a:off x="2298700" y="228600"/>
                  <a:ext cx="9144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solidFill>
                        <a:srgbClr val="C00000"/>
                      </a:solidFill>
                    </a:rPr>
                    <a:t>…</a:t>
                  </a:r>
                  <a:endParaRPr lang="en-US" sz="2000" b="1" baseline="-25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6214522" y="6053652"/>
                <a:ext cx="184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252122" y="4360087"/>
                <a:ext cx="838200" cy="935813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22100" y="4369017"/>
                <a:ext cx="838200" cy="926883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045496" y="4369017"/>
                <a:ext cx="838200" cy="926883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2099722" y="5295900"/>
                <a:ext cx="152400" cy="957063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2937922" y="5295900"/>
                <a:ext cx="152401" cy="957063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4614322" y="5295900"/>
                <a:ext cx="1431174" cy="965298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5452522" y="5295900"/>
                <a:ext cx="1431174" cy="957063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52610" y="5295900"/>
                <a:ext cx="1099912" cy="96302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522098" y="5295900"/>
                <a:ext cx="1092224" cy="96302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/>
            <p:cNvCxnSpPr/>
            <p:nvPr/>
          </p:nvCxnSpPr>
          <p:spPr>
            <a:xfrm flipH="1">
              <a:off x="2099722" y="5445125"/>
              <a:ext cx="1422376" cy="93483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937922" y="5445125"/>
              <a:ext cx="1414688" cy="93930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51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Pattern-Specific Layers?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0800" y="635000"/>
            <a:ext cx="9347200" cy="1651000"/>
          </a:xfrm>
        </p:spPr>
        <p:txBody>
          <a:bodyPr/>
          <a:lstStyle/>
          <a:p>
            <a:r>
              <a:rPr lang="en-US" dirty="0" smtClean="0"/>
              <a:t>Can a small number of Pattern-Specific IRs be identified?</a:t>
            </a:r>
          </a:p>
          <a:p>
            <a:pPr lvl="1"/>
            <a:r>
              <a:rPr lang="en-US" dirty="0" smtClean="0"/>
              <a:t>DSLs perform domain-specific transformations and generate suitable PSIR</a:t>
            </a:r>
          </a:p>
          <a:p>
            <a:pPr lvl="1"/>
            <a:r>
              <a:rPr lang="en-US" dirty="0" smtClean="0"/>
              <a:t>Pattern-Specific Compiler performs platform-specific </a:t>
            </a:r>
            <a:r>
              <a:rPr lang="en-US" dirty="0" smtClean="0"/>
              <a:t>optimizations/transformations for different target platforms</a:t>
            </a:r>
            <a:endParaRPr lang="en-US" dirty="0" smtClean="0"/>
          </a:p>
        </p:txBody>
      </p:sp>
      <p:grpSp>
        <p:nvGrpSpPr>
          <p:cNvPr id="95" name="Group 94"/>
          <p:cNvGrpSpPr/>
          <p:nvPr/>
        </p:nvGrpSpPr>
        <p:grpSpPr>
          <a:xfrm>
            <a:off x="2099722" y="3410564"/>
            <a:ext cx="5126578" cy="2973864"/>
            <a:chOff x="2099722" y="3867764"/>
            <a:chExt cx="5126578" cy="2973864"/>
          </a:xfrm>
        </p:grpSpPr>
        <p:grpSp>
          <p:nvGrpSpPr>
            <p:cNvPr id="5" name="Group 4"/>
            <p:cNvGrpSpPr/>
            <p:nvPr/>
          </p:nvGrpSpPr>
          <p:grpSpPr>
            <a:xfrm>
              <a:off x="2252122" y="3958152"/>
              <a:ext cx="927100" cy="537865"/>
              <a:chOff x="2286000" y="228600"/>
              <a:chExt cx="927100" cy="537865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286000" y="304800"/>
                <a:ext cx="838200" cy="461665"/>
                <a:chOff x="2514600" y="1676400"/>
                <a:chExt cx="838200" cy="461665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2514600" y="1676400"/>
                  <a:ext cx="838200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514600" y="1676400"/>
                  <a:ext cx="762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24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2298700" y="228600"/>
                <a:ext cx="914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C00000"/>
                    </a:solidFill>
                  </a:rPr>
                  <a:t>DSL</a:t>
                </a:r>
                <a:r>
                  <a:rPr lang="en-US" sz="2400" b="1" baseline="-25000" dirty="0" smtClean="0">
                    <a:solidFill>
                      <a:srgbClr val="C00000"/>
                    </a:solidFill>
                  </a:rPr>
                  <a:t>1 </a:t>
                </a:r>
                <a:endParaRPr lang="en-US" sz="2400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522098" y="3953687"/>
              <a:ext cx="918597" cy="537865"/>
              <a:chOff x="2286000" y="228600"/>
              <a:chExt cx="927100" cy="53786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286000" y="304800"/>
                <a:ext cx="845961" cy="461665"/>
                <a:chOff x="2514600" y="1676400"/>
                <a:chExt cx="845961" cy="461665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2514600" y="1676400"/>
                  <a:ext cx="845961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2514600" y="1676400"/>
                  <a:ext cx="762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24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>
              <a:xfrm>
                <a:off x="2298700" y="228600"/>
                <a:ext cx="914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DSL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2 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045496" y="3958152"/>
              <a:ext cx="1180804" cy="537865"/>
              <a:chOff x="2282074" y="228600"/>
              <a:chExt cx="1180804" cy="537865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2282074" y="304800"/>
                <a:ext cx="842126" cy="461665"/>
                <a:chOff x="2510674" y="1676400"/>
                <a:chExt cx="842126" cy="461665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2510674" y="1676400"/>
                  <a:ext cx="842126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514600" y="1676400"/>
                  <a:ext cx="762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24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2282074" y="228600"/>
                <a:ext cx="11808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err="1" smtClean="0">
                    <a:solidFill>
                      <a:srgbClr val="C00000"/>
                    </a:solidFill>
                  </a:rPr>
                  <a:t>DSL</a:t>
                </a:r>
                <a:r>
                  <a:rPr lang="en-US" sz="2400" b="1" baseline="-25000" dirty="0" err="1">
                    <a:solidFill>
                      <a:srgbClr val="C00000"/>
                    </a:solidFill>
                  </a:rPr>
                  <a:t>m</a:t>
                </a:r>
                <a:r>
                  <a:rPr lang="en-US" sz="2400" b="1" baseline="-25000" dirty="0" smtClean="0">
                    <a:solidFill>
                      <a:srgbClr val="C00000"/>
                    </a:solidFill>
                  </a:rPr>
                  <a:t> </a:t>
                </a:r>
                <a:endParaRPr lang="en-US" sz="2400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099722" y="6303763"/>
              <a:ext cx="927100" cy="533400"/>
              <a:chOff x="2286000" y="228600"/>
              <a:chExt cx="927100" cy="53340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286000" y="304800"/>
                <a:ext cx="838200" cy="457200"/>
                <a:chOff x="2514600" y="1676400"/>
                <a:chExt cx="838200" cy="4572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2514600" y="1676400"/>
                  <a:ext cx="838200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514600" y="1676400"/>
                  <a:ext cx="76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8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2298700" y="228600"/>
                <a:ext cx="914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AVX</a:t>
                </a:r>
                <a:endParaRPr lang="en-US" sz="2000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937922" y="6311998"/>
              <a:ext cx="927100" cy="525165"/>
              <a:chOff x="2286000" y="228600"/>
              <a:chExt cx="927100" cy="52516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286000" y="304800"/>
                <a:ext cx="838200" cy="448965"/>
                <a:chOff x="2514600" y="1676400"/>
                <a:chExt cx="838200" cy="448965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514600" y="1676400"/>
                  <a:ext cx="838200" cy="44896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2514600" y="1676400"/>
                  <a:ext cx="76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8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2298700" y="228600"/>
                <a:ext cx="914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PTX</a:t>
                </a:r>
                <a:endParaRPr lang="en-US" sz="2000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414421" y="6341863"/>
              <a:ext cx="1225913" cy="499765"/>
              <a:chOff x="2247899" y="266700"/>
              <a:chExt cx="1225913" cy="499765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2286000" y="304800"/>
                <a:ext cx="1037178" cy="461665"/>
                <a:chOff x="2514600" y="1676400"/>
                <a:chExt cx="1037178" cy="461665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14600" y="1676400"/>
                  <a:ext cx="838200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514600" y="1676400"/>
                  <a:ext cx="103717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24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1" name="Rectangle 40"/>
              <p:cNvSpPr/>
              <p:nvPr/>
            </p:nvSpPr>
            <p:spPr>
              <a:xfrm>
                <a:off x="2247899" y="266700"/>
                <a:ext cx="122591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VHDL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38121" y="6308228"/>
              <a:ext cx="1253067" cy="533400"/>
              <a:chOff x="2209799" y="228600"/>
              <a:chExt cx="1253067" cy="5334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304800"/>
                <a:ext cx="838200" cy="457200"/>
                <a:chOff x="2514600" y="1676400"/>
                <a:chExt cx="838200" cy="4572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514600" y="1676400"/>
                  <a:ext cx="838200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514600" y="1676400"/>
                  <a:ext cx="76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8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7" name="Rectangle 36"/>
              <p:cNvSpPr/>
              <p:nvPr/>
            </p:nvSpPr>
            <p:spPr>
              <a:xfrm>
                <a:off x="2209799" y="228600"/>
                <a:ext cx="12530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CUDA</a:t>
                </a:r>
                <a:r>
                  <a:rPr lang="en-US" sz="2000" b="1" baseline="-25000" dirty="0" smtClean="0">
                    <a:solidFill>
                      <a:srgbClr val="C00000"/>
                    </a:solidFill>
                  </a:rPr>
                  <a:t> </a:t>
                </a:r>
                <a:endParaRPr lang="en-US" sz="2000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76122" y="6308228"/>
              <a:ext cx="927100" cy="533400"/>
              <a:chOff x="2286000" y="228600"/>
              <a:chExt cx="927100" cy="5334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286000" y="304800"/>
                <a:ext cx="838200" cy="457200"/>
                <a:chOff x="2514600" y="1676400"/>
                <a:chExt cx="838200" cy="4572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2514600" y="1676400"/>
                  <a:ext cx="838200" cy="4572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514600" y="1676400"/>
                  <a:ext cx="76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8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2298700" y="228600"/>
                <a:ext cx="914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C00000"/>
                    </a:solidFill>
                  </a:rPr>
                  <a:t>…</a:t>
                </a:r>
                <a:endParaRPr lang="en-US" sz="2000" b="1" baseline="-25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214522" y="6180652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61722" y="4962525"/>
              <a:ext cx="1265778" cy="4826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38122" y="4962525"/>
              <a:ext cx="1253066" cy="48260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2099722" y="5445125"/>
              <a:ext cx="762000" cy="93483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937923" y="5445125"/>
              <a:ext cx="1189577" cy="93483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538122" y="5445125"/>
              <a:ext cx="76200" cy="943073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452522" y="5445125"/>
              <a:ext cx="338666" cy="934838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026822" y="4958060"/>
              <a:ext cx="9884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1F366F"/>
                  </a:solidFill>
                </a:rPr>
                <a:t>PSIR</a:t>
              </a:r>
              <a:r>
                <a:rPr lang="en-US" sz="2400" b="1" baseline="-25000" dirty="0" smtClean="0">
                  <a:solidFill>
                    <a:srgbClr val="1F366F"/>
                  </a:solidFill>
                </a:rPr>
                <a:t>1 </a:t>
              </a:r>
              <a:endParaRPr lang="en-US" sz="1800" b="1" baseline="-25000" dirty="0">
                <a:solidFill>
                  <a:srgbClr val="1F366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19110" y="38677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…</a:t>
              </a:r>
              <a:endParaRPr lang="en-US" sz="2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03222" y="4961235"/>
              <a:ext cx="1005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 smtClean="0">
                  <a:solidFill>
                    <a:srgbClr val="1F366F"/>
                  </a:solidFill>
                </a:rPr>
                <a:t>PSIR</a:t>
              </a:r>
              <a:r>
                <a:rPr lang="en-US" sz="2400" b="1" baseline="-25000" dirty="0" err="1">
                  <a:solidFill>
                    <a:srgbClr val="1F366F"/>
                  </a:solidFill>
                </a:rPr>
                <a:t>k</a:t>
              </a:r>
              <a:r>
                <a:rPr lang="en-US" sz="2400" b="1" baseline="-25000" dirty="0" smtClean="0">
                  <a:solidFill>
                    <a:srgbClr val="1F366F"/>
                  </a:solidFill>
                </a:rPr>
                <a:t> </a:t>
              </a:r>
              <a:endParaRPr lang="en-US" sz="1800" b="1" baseline="-25000" dirty="0">
                <a:solidFill>
                  <a:srgbClr val="1F366F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75978" y="490598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1F366F"/>
                  </a:solidFill>
                </a:rPr>
                <a:t>…</a:t>
              </a:r>
              <a:endParaRPr lang="en-US" sz="2400" dirty="0">
                <a:solidFill>
                  <a:srgbClr val="1F366F"/>
                </a:solidFill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>
              <a:off x="2937923" y="5445125"/>
              <a:ext cx="2853265" cy="921776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099722" y="5445125"/>
              <a:ext cx="2438400" cy="917673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861722" y="5453360"/>
              <a:ext cx="2590800" cy="93483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252122" y="4481829"/>
              <a:ext cx="609600" cy="480696"/>
            </a:xfrm>
            <a:prstGeom prst="line">
              <a:avLst/>
            </a:prstGeom>
            <a:ln w="285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090322" y="4481829"/>
              <a:ext cx="1037178" cy="476231"/>
            </a:xfrm>
            <a:prstGeom prst="line">
              <a:avLst/>
            </a:prstGeom>
            <a:ln w="285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4538121" y="4481829"/>
              <a:ext cx="1507375" cy="476231"/>
            </a:xfrm>
            <a:prstGeom prst="line">
              <a:avLst/>
            </a:prstGeom>
            <a:ln w="285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5791188" y="4510287"/>
              <a:ext cx="1079512" cy="452238"/>
            </a:xfrm>
            <a:prstGeom prst="line">
              <a:avLst/>
            </a:prstGeom>
            <a:ln w="285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119021" y="5445125"/>
              <a:ext cx="2171701" cy="943073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420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-88900"/>
            <a:ext cx="8902700" cy="673100"/>
          </a:xfrm>
        </p:spPr>
        <p:txBody>
          <a:bodyPr/>
          <a:lstStyle/>
          <a:p>
            <a:r>
              <a:rPr lang="en-US" dirty="0"/>
              <a:t>Matrices/</a:t>
            </a:r>
            <a:r>
              <a:rPr lang="en-US" dirty="0" smtClean="0"/>
              <a:t>Tensors: Orthogonal Aligned Reuse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000"/>
            <a:ext cx="9144000" cy="5753100"/>
          </a:xfrm>
        </p:spPr>
        <p:txBody>
          <a:bodyPr/>
          <a:lstStyle/>
          <a:p>
            <a:r>
              <a:rPr lang="en-US" sz="2600" dirty="0" smtClean="0"/>
              <a:t>Many matrix/tensor computations in computational science and data-science/ML have the following characteristics</a:t>
            </a:r>
          </a:p>
          <a:p>
            <a:pPr lvl="1"/>
            <a:r>
              <a:rPr lang="en-US" sz="2200" dirty="0" smtClean="0">
                <a:solidFill>
                  <a:srgbClr val="660066"/>
                </a:solidFill>
              </a:rPr>
              <a:t>Access functions for matrix/tensor indices are simply surrounding loop indices</a:t>
            </a:r>
          </a:p>
          <a:p>
            <a:pPr lvl="2"/>
            <a:r>
              <a:rPr lang="en-US" sz="2000" dirty="0" smtClean="0">
                <a:solidFill>
                  <a:srgbClr val="660066"/>
                </a:solidFill>
              </a:rPr>
              <a:t>C[</a:t>
            </a:r>
            <a:r>
              <a:rPr lang="en-US" sz="2000" dirty="0" err="1" smtClean="0">
                <a:solidFill>
                  <a:srgbClr val="660066"/>
                </a:solidFill>
              </a:rPr>
              <a:t>i</a:t>
            </a:r>
            <a:r>
              <a:rPr lang="en-US" sz="2000" dirty="0" smtClean="0">
                <a:solidFill>
                  <a:srgbClr val="660066"/>
                </a:solidFill>
              </a:rPr>
              <a:t>][j] += A[</a:t>
            </a:r>
            <a:r>
              <a:rPr lang="en-US" sz="2000" dirty="0" err="1" smtClean="0">
                <a:solidFill>
                  <a:srgbClr val="660066"/>
                </a:solidFill>
              </a:rPr>
              <a:t>i</a:t>
            </a:r>
            <a:r>
              <a:rPr lang="en-US" sz="2000" dirty="0" smtClean="0">
                <a:solidFill>
                  <a:srgbClr val="660066"/>
                </a:solidFill>
              </a:rPr>
              <a:t>][k]*B[k][j]</a:t>
            </a:r>
          </a:p>
          <a:p>
            <a:pPr lvl="2"/>
            <a:r>
              <a:rPr lang="en-US" sz="2000" dirty="0" smtClean="0">
                <a:solidFill>
                  <a:srgbClr val="660066"/>
                </a:solidFill>
              </a:rPr>
              <a:t>A[</a:t>
            </a:r>
            <a:r>
              <a:rPr lang="en-US" sz="2000" dirty="0" err="1" smtClean="0">
                <a:solidFill>
                  <a:srgbClr val="660066"/>
                </a:solidFill>
              </a:rPr>
              <a:t>i</a:t>
            </a:r>
            <a:r>
              <a:rPr lang="en-US" sz="2000" dirty="0" smtClean="0">
                <a:solidFill>
                  <a:srgbClr val="660066"/>
                </a:solidFill>
              </a:rPr>
              <a:t>][r] += T[</a:t>
            </a:r>
            <a:r>
              <a:rPr lang="en-US" sz="2000" dirty="0" err="1" smtClean="0">
                <a:solidFill>
                  <a:srgbClr val="660066"/>
                </a:solidFill>
              </a:rPr>
              <a:t>i</a:t>
            </a:r>
            <a:r>
              <a:rPr lang="en-US" sz="2000" dirty="0" smtClean="0">
                <a:solidFill>
                  <a:srgbClr val="660066"/>
                </a:solidFill>
              </a:rPr>
              <a:t>][j][k]*B[j][r]*C[k][r]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Reuse of data elements occurs only along iteration space axes (1D) or product-space of axes (2D and higher reuse)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All surrounding loops represent reuse directions for one or more arrays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Optimal tile size for innermost tiling loop is always one (or vector-length if that loop is innermost intra-tile loop) =&gt; streaming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Permutation of outer tiling loops have negligible effect on data </a:t>
            </a:r>
            <a:r>
              <a:rPr lang="en-US" dirty="0" err="1" smtClean="0">
                <a:solidFill>
                  <a:srgbClr val="660066"/>
                </a:solidFill>
              </a:rPr>
              <a:t>mvmt</a:t>
            </a:r>
            <a:r>
              <a:rPr lang="en-US" dirty="0" smtClean="0">
                <a:solidFill>
                  <a:srgbClr val="660066"/>
                </a:solidFill>
              </a:rPr>
              <a:t>. </a:t>
            </a:r>
            <a:r>
              <a:rPr lang="en-US" dirty="0">
                <a:solidFill>
                  <a:srgbClr val="660066"/>
                </a:solidFill>
              </a:rPr>
              <a:t>v</a:t>
            </a:r>
            <a:r>
              <a:rPr lang="en-US" dirty="0" smtClean="0">
                <a:solidFill>
                  <a:srgbClr val="660066"/>
                </a:solidFill>
              </a:rPr>
              <a:t>ol.</a:t>
            </a:r>
            <a:endParaRPr lang="en-US" dirty="0"/>
          </a:p>
          <a:p>
            <a:r>
              <a:rPr lang="en-US" sz="2600" dirty="0" smtClean="0"/>
              <a:t>Significant promise for efficient data-volume based model-driven loop transformation and multi-target code generation for this class of computations</a:t>
            </a:r>
          </a:p>
        </p:txBody>
      </p:sp>
    </p:spTree>
    <p:extLst>
      <p:ext uri="{BB962C8B-B14F-4D97-AF65-F5344CB8AC3E}">
        <p14:creationId xmlns:p14="http://schemas.microsoft.com/office/powerpoint/2010/main" val="253906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000"/>
            <a:ext cx="9144000" cy="5753100"/>
          </a:xfrm>
        </p:spPr>
        <p:txBody>
          <a:bodyPr/>
          <a:lstStyle/>
          <a:p>
            <a:r>
              <a:rPr lang="en-US" sz="2400" dirty="0" smtClean="0"/>
              <a:t>End of</a:t>
            </a:r>
            <a:r>
              <a:rPr lang="en-US" sz="2400" dirty="0"/>
              <a:t> </a:t>
            </a:r>
            <a:r>
              <a:rPr lang="en-US" sz="2400" dirty="0" smtClean="0"/>
              <a:t>Moore’s Law </a:t>
            </a:r>
            <a:r>
              <a:rPr lang="en-US" sz="2400" dirty="0" smtClean="0"/>
              <a:t>implies greater customization and need to make more efficient use of limited </a:t>
            </a:r>
            <a:r>
              <a:rPr lang="en-US" sz="2400" dirty="0" smtClean="0"/>
              <a:t>resources</a:t>
            </a:r>
          </a:p>
          <a:p>
            <a:endParaRPr lang="en-US" sz="2400" dirty="0" smtClean="0"/>
          </a:p>
          <a:p>
            <a:r>
              <a:rPr lang="en-US" sz="2400" dirty="0" smtClean="0"/>
              <a:t>Achieving performance, productivity, and portability will be even more challenging =&gt; Compilers must play a bigger role</a:t>
            </a:r>
          </a:p>
          <a:p>
            <a:endParaRPr lang="en-US" sz="2400" dirty="0" smtClean="0"/>
          </a:p>
          <a:p>
            <a:r>
              <a:rPr lang="en-US" sz="2400" dirty="0" smtClean="0"/>
              <a:t>Fundamental bottleneck: data movement (FLOPs are relatively cheap)</a:t>
            </a:r>
          </a:p>
          <a:p>
            <a:pPr lvl="1"/>
            <a:r>
              <a:rPr lang="en-US" sz="2000" dirty="0" smtClean="0"/>
              <a:t>Need advances in </a:t>
            </a:r>
            <a:r>
              <a:rPr lang="en-US" sz="2000" dirty="0" err="1" smtClean="0"/>
              <a:t>understading</a:t>
            </a:r>
            <a:r>
              <a:rPr lang="en-US" sz="2000" dirty="0" smtClean="0"/>
              <a:t> inherent data movement complexity of algorithms</a:t>
            </a:r>
            <a:endParaRPr lang="en-US" sz="2000" dirty="0" smtClean="0"/>
          </a:p>
          <a:p>
            <a:r>
              <a:rPr lang="en-US" sz="2400" dirty="0" smtClean="0"/>
              <a:t>Domain/pattern-specific compiler optimization is a promising direction</a:t>
            </a:r>
          </a:p>
          <a:p>
            <a:pPr lvl="1"/>
            <a:r>
              <a:rPr lang="en-US" sz="2000" dirty="0" smtClean="0"/>
              <a:t>Need to identify a small number of computational patterns with wide coverage, and pattern-specific compiler transformation strategies for the patterns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Many challenges and opportunities: exciting time to work on compiler research!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523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-88900"/>
            <a:ext cx="8229600" cy="673100"/>
          </a:xfrm>
        </p:spPr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effectLst/>
              </a:rPr>
              <a:t>Many thanks to </a:t>
            </a:r>
            <a:r>
              <a:rPr lang="en-US" sz="2400" dirty="0" smtClean="0">
                <a:effectLst/>
              </a:rPr>
              <a:t>many </a:t>
            </a:r>
            <a:r>
              <a:rPr lang="en-US" sz="2400" dirty="0">
                <a:effectLst/>
              </a:rPr>
              <a:t>collaborators, especially </a:t>
            </a:r>
            <a:r>
              <a:rPr lang="en-US" sz="2400" dirty="0" err="1"/>
              <a:t>Sriram</a:t>
            </a:r>
            <a:r>
              <a:rPr lang="en-US" sz="2400" dirty="0"/>
              <a:t> </a:t>
            </a:r>
            <a:r>
              <a:rPr lang="en-US" sz="2400" dirty="0" err="1"/>
              <a:t>Krishnamoorthy</a:t>
            </a:r>
            <a:r>
              <a:rPr lang="en-US" sz="2400" dirty="0"/>
              <a:t>, </a:t>
            </a:r>
            <a:r>
              <a:rPr lang="en-US" sz="2400" dirty="0" smtClean="0">
                <a:effectLst/>
              </a:rPr>
              <a:t>Louis-Noel </a:t>
            </a:r>
            <a:r>
              <a:rPr lang="en-US" sz="2400" dirty="0" err="1" smtClean="0">
                <a:effectLst/>
              </a:rPr>
              <a:t>Pouchet</a:t>
            </a:r>
            <a:r>
              <a:rPr lang="en-US" sz="2400" dirty="0" smtClean="0">
                <a:effectLst/>
              </a:rPr>
              <a:t>, </a:t>
            </a:r>
            <a:r>
              <a:rPr lang="en-US" sz="2400" dirty="0" err="1" smtClean="0"/>
              <a:t>Nasko</a:t>
            </a:r>
            <a:r>
              <a:rPr lang="en-US" sz="2400" dirty="0" smtClean="0"/>
              <a:t> </a:t>
            </a:r>
            <a:r>
              <a:rPr lang="en-US" sz="2400" dirty="0" err="1"/>
              <a:t>Rountev</a:t>
            </a:r>
            <a:r>
              <a:rPr lang="en-US" sz="2400" dirty="0"/>
              <a:t>, </a:t>
            </a:r>
            <a:r>
              <a:rPr lang="en-US" sz="2400" dirty="0" err="1" smtClean="0"/>
              <a:t>Uday</a:t>
            </a:r>
            <a:r>
              <a:rPr lang="en-US" sz="2400" dirty="0" smtClean="0"/>
              <a:t> </a:t>
            </a:r>
            <a:r>
              <a:rPr lang="en-US" sz="2400" dirty="0" err="1" smtClean="0"/>
              <a:t>Bondhugula</a:t>
            </a:r>
            <a:r>
              <a:rPr lang="en-US" sz="2400" dirty="0"/>
              <a:t>,</a:t>
            </a:r>
            <a:r>
              <a:rPr lang="en-US" sz="2400" dirty="0" smtClean="0"/>
              <a:t> Albert Cohen, </a:t>
            </a:r>
            <a:r>
              <a:rPr lang="en-US" sz="2400" dirty="0" smtClean="0">
                <a:effectLst/>
              </a:rPr>
              <a:t>Jason </a:t>
            </a:r>
            <a:r>
              <a:rPr lang="en-US" sz="2400" dirty="0">
                <a:effectLst/>
              </a:rPr>
              <a:t>Cong, </a:t>
            </a:r>
            <a:r>
              <a:rPr lang="en-US" sz="2400" dirty="0"/>
              <a:t>Franz </a:t>
            </a:r>
            <a:r>
              <a:rPr lang="en-US" sz="2400" dirty="0" err="1"/>
              <a:t>Franchetti</a:t>
            </a:r>
            <a:r>
              <a:rPr lang="en-US" sz="2400" dirty="0"/>
              <a:t>, </a:t>
            </a:r>
            <a:r>
              <a:rPr lang="en-US" sz="2400" dirty="0" smtClean="0"/>
              <a:t>John Owens, </a:t>
            </a:r>
            <a:r>
              <a:rPr lang="en-US" sz="2400" dirty="0" err="1" smtClean="0"/>
              <a:t>Srini</a:t>
            </a:r>
            <a:r>
              <a:rPr lang="en-US" sz="2400" dirty="0" smtClean="0"/>
              <a:t> </a:t>
            </a:r>
            <a:r>
              <a:rPr lang="en-US" sz="2400" dirty="0" err="1" smtClean="0"/>
              <a:t>Parthasarathy</a:t>
            </a:r>
            <a:r>
              <a:rPr lang="en-US" sz="2400" dirty="0" smtClean="0"/>
              <a:t>, Dan Quinlan, J. </a:t>
            </a:r>
            <a:r>
              <a:rPr lang="en-US" sz="2400" dirty="0" err="1" smtClean="0"/>
              <a:t>Ramanujam</a:t>
            </a:r>
            <a:r>
              <a:rPr lang="en-US" sz="2400" dirty="0" smtClean="0"/>
              <a:t>, </a:t>
            </a:r>
            <a:r>
              <a:rPr lang="en-US" sz="2400" dirty="0" err="1" smtClean="0"/>
              <a:t>Fabrice</a:t>
            </a:r>
            <a:r>
              <a:rPr lang="en-US" sz="2400" dirty="0" smtClean="0"/>
              <a:t> </a:t>
            </a:r>
            <a:r>
              <a:rPr lang="en-US" sz="2400" dirty="0" err="1">
                <a:effectLst/>
              </a:rPr>
              <a:t>Rastello</a:t>
            </a:r>
            <a:r>
              <a:rPr lang="en-US" sz="2400" dirty="0">
                <a:effectLst/>
              </a:rPr>
              <a:t>, </a:t>
            </a:r>
            <a:r>
              <a:rPr lang="en-US" sz="2400" dirty="0" err="1" smtClean="0"/>
              <a:t>Vivek</a:t>
            </a:r>
            <a:r>
              <a:rPr lang="en-US" sz="2400" dirty="0" smtClean="0"/>
              <a:t> </a:t>
            </a:r>
            <a:r>
              <a:rPr lang="en-US" sz="2400" dirty="0" err="1" smtClean="0">
                <a:effectLst/>
              </a:rPr>
              <a:t>Sarkar</a:t>
            </a:r>
            <a:r>
              <a:rPr lang="en-US" sz="2400" dirty="0" smtClean="0">
                <a:effectLst/>
              </a:rPr>
              <a:t>, …; </a:t>
            </a:r>
            <a:r>
              <a:rPr lang="en-US" sz="2400" dirty="0">
                <a:effectLst/>
              </a:rPr>
              <a:t>and numerous </a:t>
            </a:r>
            <a:r>
              <a:rPr lang="en-US" sz="2400" dirty="0" smtClean="0">
                <a:effectLst/>
              </a:rPr>
              <a:t>current and former graduate students and post-docs </a:t>
            </a:r>
            <a:r>
              <a:rPr lang="en-US" sz="2400" dirty="0">
                <a:effectLst/>
              </a:rPr>
              <a:t>including </a:t>
            </a:r>
            <a:r>
              <a:rPr lang="en-US" sz="2400" dirty="0" err="1" smtClean="0">
                <a:effectLst/>
              </a:rPr>
              <a:t>Venmugil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Elango</a:t>
            </a:r>
            <a:r>
              <a:rPr lang="en-US" sz="2400" dirty="0" smtClean="0">
                <a:effectLst/>
              </a:rPr>
              <a:t>, Tom </a:t>
            </a:r>
            <a:r>
              <a:rPr lang="en-US" sz="2400" dirty="0" err="1" smtClean="0">
                <a:effectLst/>
              </a:rPr>
              <a:t>Henretty</a:t>
            </a:r>
            <a:r>
              <a:rPr lang="en-US" sz="2400" dirty="0" smtClean="0">
                <a:effectLst/>
              </a:rPr>
              <a:t>, Justin </a:t>
            </a:r>
            <a:r>
              <a:rPr lang="en-US" sz="2400" dirty="0" err="1" smtClean="0">
                <a:effectLst/>
              </a:rPr>
              <a:t>Holewinski</a:t>
            </a:r>
            <a:r>
              <a:rPr lang="en-US" sz="2400" dirty="0" smtClean="0">
                <a:effectLst/>
              </a:rPr>
              <a:t>, </a:t>
            </a:r>
            <a:r>
              <a:rPr lang="en-US" sz="2400" dirty="0" err="1" smtClean="0">
                <a:effectLst/>
              </a:rPr>
              <a:t>Changwan</a:t>
            </a:r>
            <a:r>
              <a:rPr lang="en-US" sz="2400" dirty="0" smtClean="0">
                <a:effectLst/>
              </a:rPr>
              <a:t> Hong, </a:t>
            </a:r>
            <a:r>
              <a:rPr lang="en-US" sz="2400" dirty="0" err="1" smtClean="0">
                <a:effectLst/>
              </a:rPr>
              <a:t>Jinsung</a:t>
            </a:r>
            <a:r>
              <a:rPr lang="en-US" sz="2400" dirty="0" smtClean="0">
                <a:effectLst/>
              </a:rPr>
              <a:t> Kim, Martin Kong, </a:t>
            </a:r>
            <a:r>
              <a:rPr lang="en-US" sz="2400" dirty="0" err="1" smtClean="0">
                <a:effectLst/>
              </a:rPr>
              <a:t>Rakshith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Kunchum</a:t>
            </a:r>
            <a:r>
              <a:rPr lang="en-US" sz="2400" dirty="0" smtClean="0">
                <a:effectLst/>
              </a:rPr>
              <a:t>, </a:t>
            </a:r>
            <a:r>
              <a:rPr lang="en-US" sz="2400" dirty="0" err="1" smtClean="0">
                <a:effectLst/>
              </a:rPr>
              <a:t>Emre</a:t>
            </a:r>
            <a:r>
              <a:rPr lang="en-US" sz="2400" dirty="0" smtClean="0">
                <a:effectLst/>
              </a:rPr>
              <a:t> Kurt, </a:t>
            </a:r>
            <a:r>
              <a:rPr lang="en-US" sz="2400" dirty="0" err="1" smtClean="0">
                <a:effectLst/>
              </a:rPr>
              <a:t>Israt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Nisa</a:t>
            </a:r>
            <a:r>
              <a:rPr lang="en-US" sz="2400" dirty="0" smtClean="0">
                <a:effectLst/>
              </a:rPr>
              <a:t>, </a:t>
            </a:r>
            <a:r>
              <a:rPr lang="en-US" sz="2400" dirty="0" err="1" smtClean="0">
                <a:effectLst/>
              </a:rPr>
              <a:t>Samyam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Rajbhandari</a:t>
            </a:r>
            <a:r>
              <a:rPr lang="en-US" sz="2400" dirty="0" smtClean="0">
                <a:effectLst/>
              </a:rPr>
              <a:t>, Mahesh </a:t>
            </a:r>
            <a:r>
              <a:rPr lang="en-US" sz="2400" dirty="0" err="1">
                <a:effectLst/>
              </a:rPr>
              <a:t>Ravishankar</a:t>
            </a:r>
            <a:r>
              <a:rPr lang="en-US" sz="2400" dirty="0"/>
              <a:t>, </a:t>
            </a:r>
            <a:r>
              <a:rPr lang="en-US" sz="2400" dirty="0" err="1"/>
              <a:t>Prashant</a:t>
            </a:r>
            <a:r>
              <a:rPr lang="en-US" sz="2400" dirty="0"/>
              <a:t> </a:t>
            </a:r>
            <a:r>
              <a:rPr lang="en-US" sz="2400" dirty="0" err="1"/>
              <a:t>Rawat</a:t>
            </a:r>
            <a:r>
              <a:rPr lang="en-US" sz="2400" dirty="0" smtClean="0"/>
              <a:t>, </a:t>
            </a:r>
            <a:r>
              <a:rPr lang="en-US" sz="2400" dirty="0" err="1" smtClean="0"/>
              <a:t>Aravind</a:t>
            </a:r>
            <a:r>
              <a:rPr lang="en-US" sz="2400" dirty="0" smtClean="0"/>
              <a:t> </a:t>
            </a:r>
            <a:r>
              <a:rPr lang="en-US" sz="2400" dirty="0" err="1" smtClean="0"/>
              <a:t>Sukumaran-Rajam</a:t>
            </a:r>
            <a:r>
              <a:rPr lang="en-US" sz="2400" dirty="0" smtClean="0"/>
              <a:t>, Kevin </a:t>
            </a:r>
            <a:r>
              <a:rPr lang="en-US" sz="2400" dirty="0"/>
              <a:t>Stock, .</a:t>
            </a:r>
            <a:r>
              <a:rPr lang="en-US" sz="2400" dirty="0">
                <a:effectLst/>
              </a:rPr>
              <a:t>.. </a:t>
            </a:r>
            <a:endParaRPr lang="en-US" sz="2400" dirty="0" smtClean="0">
              <a:effectLst/>
            </a:endParaRPr>
          </a:p>
          <a:p>
            <a:endParaRPr lang="en-US" sz="2400" dirty="0">
              <a:effectLst/>
            </a:endParaRPr>
          </a:p>
          <a:p>
            <a:r>
              <a:rPr lang="en-US" sz="2400" dirty="0" smtClean="0">
                <a:effectLst/>
              </a:rPr>
              <a:t>Grateful thanks for fundin</a:t>
            </a:r>
            <a:r>
              <a:rPr lang="en-US" sz="2400" dirty="0" smtClean="0"/>
              <a:t>g from </a:t>
            </a:r>
            <a:r>
              <a:rPr lang="en-US" sz="2400" dirty="0" smtClean="0">
                <a:effectLst/>
              </a:rPr>
              <a:t>the </a:t>
            </a:r>
            <a:r>
              <a:rPr lang="en-US" sz="2400" dirty="0">
                <a:effectLst/>
              </a:rPr>
              <a:t>U.S. National Science </a:t>
            </a:r>
            <a:r>
              <a:rPr lang="en-US" sz="2400" dirty="0" smtClean="0">
                <a:effectLst/>
              </a:rPr>
              <a:t>Foundation, U.S</a:t>
            </a:r>
            <a:r>
              <a:rPr lang="en-US" sz="2400" dirty="0">
                <a:effectLst/>
              </a:rPr>
              <a:t>. Department of </a:t>
            </a:r>
            <a:r>
              <a:rPr lang="en-US" sz="2400" dirty="0" smtClean="0">
                <a:effectLst/>
              </a:rPr>
              <a:t>Energy, and DARPA</a:t>
            </a:r>
          </a:p>
        </p:txBody>
      </p:sp>
    </p:spTree>
    <p:extLst>
      <p:ext uri="{BB962C8B-B14F-4D97-AF65-F5344CB8AC3E}">
        <p14:creationId xmlns:p14="http://schemas.microsoft.com/office/powerpoint/2010/main" val="2066058181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88900"/>
            <a:ext cx="8763000" cy="673100"/>
          </a:xfrm>
        </p:spPr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Direction 1: Data </a:t>
            </a:r>
            <a:r>
              <a:rPr lang="en-US" dirty="0" smtClean="0"/>
              <a:t>Movement </a:t>
            </a:r>
            <a:r>
              <a:rPr lang="en-US" dirty="0" smtClean="0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93970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69" y="39264"/>
            <a:ext cx="8229600" cy="411162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Movement Cost: Energy Trends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461000" y="6172200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Source: Jim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Demmel</a:t>
            </a: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John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Shalf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304028"/>
              </p:ext>
            </p:extLst>
          </p:nvPr>
        </p:nvGraphicFramePr>
        <p:xfrm>
          <a:off x="219565" y="685801"/>
          <a:ext cx="8811643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663027" y="2949027"/>
            <a:ext cx="1696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Picojoules</a:t>
            </a:r>
            <a:endParaRPr lang="en-US" sz="2800" b="1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614555" y="2770716"/>
            <a:ext cx="290245" cy="9038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C6DD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904800" y="1905001"/>
            <a:ext cx="3100795" cy="1769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682067" y="1591733"/>
            <a:ext cx="323528" cy="3518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C6DD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 rot="20184721">
            <a:off x="1628320" y="2782120"/>
            <a:ext cx="129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CB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10x decrease</a:t>
            </a:r>
            <a:endParaRPr lang="en-US" sz="1600" b="1" dirty="0">
              <a:solidFill>
                <a:srgbClr val="00CB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9248934">
            <a:off x="4595281" y="1104484"/>
            <a:ext cx="1445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CB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2.35x decrease</a:t>
            </a:r>
            <a:endParaRPr lang="en-US" sz="1600" b="1" dirty="0">
              <a:solidFill>
                <a:srgbClr val="00CB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6108" y="2631070"/>
            <a:ext cx="1159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No Change</a:t>
            </a:r>
            <a:endParaRPr lang="en-US" sz="1600" b="1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>
            <a:off x="3246968" y="2924944"/>
            <a:ext cx="748968" cy="9527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180000">
            <a:off x="3995928" y="2924944"/>
            <a:ext cx="21497" cy="3304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1581272" y="1591733"/>
            <a:ext cx="3100795" cy="11980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 rot="20343925">
            <a:off x="2560152" y="1963078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20x</a:t>
            </a:r>
            <a:endParaRPr lang="en-US" sz="1600" b="1" dirty="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9728948">
            <a:off x="3000746" y="260144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85x</a:t>
            </a:r>
            <a:endParaRPr lang="en-US" sz="1600" b="1" dirty="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70463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69" y="39264"/>
            <a:ext cx="8229600" cy="411162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Movement Cost: Performance Trends</a:t>
            </a:r>
            <a:endParaRPr lang="en-US" sz="3600" dirty="0"/>
          </a:p>
        </p:txBody>
      </p:sp>
      <p:sp>
        <p:nvSpPr>
          <p:cNvPr id="21" name="Content Placeholder 5"/>
          <p:cNvSpPr>
            <a:spLocks noGrp="1"/>
          </p:cNvSpPr>
          <p:nvPr>
            <p:ph sz="half" idx="1"/>
          </p:nvPr>
        </p:nvSpPr>
        <p:spPr>
          <a:xfrm>
            <a:off x="330200" y="5346701"/>
            <a:ext cx="8813800" cy="1511300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err="1" smtClean="0"/>
              <a:t>Nvidia</a:t>
            </a:r>
            <a:r>
              <a:rPr lang="en-US" sz="2000" dirty="0" smtClean="0"/>
              <a:t> GPUs over 5 generations: Fermi, Maxwell, </a:t>
            </a:r>
            <a:r>
              <a:rPr lang="en-US" sz="2000" dirty="0" err="1" smtClean="0"/>
              <a:t>Kepler</a:t>
            </a:r>
            <a:r>
              <a:rPr lang="en-US" sz="2000" dirty="0" smtClean="0"/>
              <a:t>, Pascal, Volta</a:t>
            </a:r>
          </a:p>
          <a:p>
            <a:pPr>
              <a:lnSpc>
                <a:spcPct val="100000"/>
              </a:lnSpc>
            </a:pPr>
            <a:r>
              <a:rPr lang="en-US" sz="2000" b="0" dirty="0" smtClean="0">
                <a:solidFill>
                  <a:srgbClr val="0CC51D"/>
                </a:solidFill>
                <a:cs typeface="Arial"/>
              </a:rPr>
              <a:t>Peak GFLOPs and Peak </a:t>
            </a:r>
            <a:r>
              <a:rPr lang="en-US" sz="2000" b="0" dirty="0" err="1" smtClean="0">
                <a:solidFill>
                  <a:srgbClr val="0CC51D"/>
                </a:solidFill>
                <a:cs typeface="Arial"/>
              </a:rPr>
              <a:t>Mem</a:t>
            </a:r>
            <a:r>
              <a:rPr lang="en-US" sz="2000" b="0" dirty="0" smtClean="0">
                <a:solidFill>
                  <a:srgbClr val="0CC51D"/>
                </a:solidFill>
                <a:cs typeface="Arial"/>
              </a:rPr>
              <a:t> BW have both increased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90"/>
                </a:solidFill>
                <a:cs typeface="Arial"/>
              </a:rPr>
              <a:t>But machine balance (</a:t>
            </a:r>
            <a:r>
              <a:rPr lang="en-US" sz="2000" dirty="0" err="1" smtClean="0">
                <a:solidFill>
                  <a:srgbClr val="000090"/>
                </a:solidFill>
                <a:cs typeface="Arial"/>
              </a:rPr>
              <a:t>Peak_GFLOPs</a:t>
            </a:r>
            <a:r>
              <a:rPr lang="en-US" sz="2000" dirty="0" smtClean="0">
                <a:solidFill>
                  <a:srgbClr val="000090"/>
                </a:solidFill>
                <a:cs typeface="Arial"/>
              </a:rPr>
              <a:t>/</a:t>
            </a:r>
            <a:r>
              <a:rPr lang="en-US" sz="2000" dirty="0" err="1" smtClean="0">
                <a:solidFill>
                  <a:srgbClr val="000090"/>
                </a:solidFill>
                <a:cs typeface="Arial"/>
              </a:rPr>
              <a:t>Peak_BW</a:t>
            </a:r>
            <a:r>
              <a:rPr lang="en-US" sz="2000" dirty="0" smtClean="0">
                <a:solidFill>
                  <a:srgbClr val="000090"/>
                </a:solidFill>
                <a:cs typeface="Arial"/>
              </a:rPr>
              <a:t>) has steadily risen =&gt; </a:t>
            </a:r>
            <a:r>
              <a:rPr lang="en-US" sz="2000" dirty="0" smtClean="0">
                <a:solidFill>
                  <a:srgbClr val="FF0000"/>
                </a:solidFill>
                <a:cs typeface="Arial"/>
              </a:rPr>
              <a:t>more and more constrained by data movement </a:t>
            </a:r>
            <a:endParaRPr lang="en-US" sz="1800" b="0" dirty="0" smtClean="0">
              <a:solidFill>
                <a:srgbClr val="FF0000"/>
              </a:solidFill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736599"/>
            <a:ext cx="6235700" cy="416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35998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-138342" y="3015076"/>
            <a:ext cx="5497742" cy="3833413"/>
            <a:chOff x="-138342" y="3015070"/>
            <a:chExt cx="5497742" cy="383341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8342" y="3015070"/>
              <a:ext cx="5497742" cy="3833413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V="1">
              <a:off x="1050146" y="4062492"/>
              <a:ext cx="3239984" cy="1628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4290130" y="4041648"/>
              <a:ext cx="0" cy="11887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4271565" y="5225981"/>
              <a:ext cx="87782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19223" y="3607712"/>
              <a:ext cx="448056" cy="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63499"/>
            <a:ext cx="9144000" cy="584200"/>
          </a:xfrm>
        </p:spPr>
        <p:txBody>
          <a:bodyPr>
            <a:noAutofit/>
          </a:bodyPr>
          <a:lstStyle/>
          <a:p>
            <a:r>
              <a:rPr lang="en-US" dirty="0" smtClean="0">
                <a:cs typeface="Arial Rounded MT Bold"/>
              </a:rPr>
              <a:t>Computational vs. Data Movement </a:t>
            </a:r>
            <a:r>
              <a:rPr lang="en-US" dirty="0">
                <a:cs typeface="Arial Rounded MT Bold"/>
              </a:rPr>
              <a:t>Complexity </a:t>
            </a:r>
            <a:endParaRPr lang="en-US" sz="3600" dirty="0">
              <a:cs typeface="Arial Rounded MT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602" y="760197"/>
            <a:ext cx="3327400" cy="114903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or (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=1;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&lt;N-1;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for (j=1;j&lt;N-1; j++)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  A[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][j] = A[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][j-1] + A[i-1][j];</a:t>
            </a:r>
            <a:endParaRPr lang="en-US" sz="2000" dirty="0">
              <a:solidFill>
                <a:srgbClr val="FF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5501" y="722097"/>
            <a:ext cx="4318000" cy="1949251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for(it = 1; it&lt;N−1; it +=B)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for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= 1;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&lt;N−1;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+=B)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for(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= it;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&lt; min(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it+B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, N−1);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for(j =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; j &lt; min(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jt+B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, N−1); j++)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 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A[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][j] = A[i−1][j] + A[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][j−1];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002" y="2017826"/>
            <a:ext cx="3586205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Untiled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version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Comp. complexity: (N-1)</a:t>
            </a:r>
            <a:r>
              <a:rPr lang="en-US" sz="20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Ops</a:t>
            </a:r>
            <a:endParaRPr lang="en-US" sz="20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0202" y="2682560"/>
            <a:ext cx="3586205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Tiled Version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Comp. complexity: (N-1)</a:t>
            </a:r>
            <a:r>
              <a:rPr lang="en-US" sz="20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Ops</a:t>
            </a:r>
            <a:endParaRPr lang="en-US" sz="20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5435601" y="3352797"/>
            <a:ext cx="3594100" cy="3124200"/>
          </a:xfrm>
        </p:spPr>
        <p:txBody>
          <a:bodyPr>
            <a:noAutofit/>
          </a:bodyPr>
          <a:lstStyle/>
          <a:p>
            <a:pPr marL="365760" indent="-365760">
              <a:lnSpc>
                <a:spcPct val="70000"/>
              </a:lnSpc>
              <a:spcBef>
                <a:spcPts val="120"/>
              </a:spcBef>
              <a:buSzPct val="100000"/>
              <a:buFont typeface="+mj-lt"/>
              <a:buAutoNum type="arabicPeriod"/>
            </a:pPr>
            <a:r>
              <a:rPr lang="en-US" sz="2000" b="0" dirty="0" smtClean="0">
                <a:solidFill>
                  <a:srgbClr val="0C6DD9"/>
                </a:solidFill>
              </a:rPr>
              <a:t>Data movement cost is different for two comp. equiv. versions</a:t>
            </a:r>
          </a:p>
          <a:p>
            <a:pPr marL="365760" indent="-365760">
              <a:lnSpc>
                <a:spcPct val="70000"/>
              </a:lnSpc>
              <a:spcBef>
                <a:spcPts val="120"/>
              </a:spcBef>
              <a:buSzPct val="100000"/>
              <a:buFont typeface="+mj-lt"/>
              <a:buAutoNum type="arabicPeriod"/>
            </a:pPr>
            <a:r>
              <a:rPr lang="en-US" sz="2000" b="0" dirty="0" smtClean="0">
                <a:solidFill>
                  <a:srgbClr val="660066"/>
                </a:solidFill>
              </a:rPr>
              <a:t>Also depends on cache size</a:t>
            </a:r>
          </a:p>
          <a:p>
            <a:pPr>
              <a:lnSpc>
                <a:spcPct val="70000"/>
              </a:lnSpc>
            </a:pPr>
            <a:endParaRPr lang="en-US" sz="800" b="0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sz="2000" b="0" dirty="0" smtClean="0">
                <a:solidFill>
                  <a:srgbClr val="0000FF"/>
                </a:solidFill>
              </a:rPr>
              <a:t>Question: Can we achieve lower cache misses than this tiled version? How can we know when much further improvement is not possible?</a:t>
            </a:r>
          </a:p>
          <a:p>
            <a:pPr marL="0" indent="0">
              <a:lnSpc>
                <a:spcPct val="70000"/>
              </a:lnSpc>
              <a:buNone/>
            </a:pPr>
            <a:endParaRPr lang="en-US" sz="800" b="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b="0" dirty="0" smtClean="0">
                <a:solidFill>
                  <a:srgbClr val="FF0000"/>
                </a:solidFill>
              </a:rPr>
              <a:t>Question: What is the lowest achievable data movement cost among all possible equivalent versions of a computation?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/>
              <a:t>Current tools do not address this question</a:t>
            </a:r>
          </a:p>
        </p:txBody>
      </p:sp>
    </p:spTree>
    <p:extLst>
      <p:ext uri="{BB962C8B-B14F-4D97-AF65-F5344CB8AC3E}">
        <p14:creationId xmlns:p14="http://schemas.microsoft.com/office/powerpoint/2010/main" val="115436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202" y="703886"/>
            <a:ext cx="3327400" cy="114903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or (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=1;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&lt;N-1;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for (j=1;j&lt;N-1; j++)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  A[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][j] = A[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][j-1] + A[i-1][j];</a:t>
            </a:r>
            <a:endParaRPr lang="en-US" sz="2000" dirty="0">
              <a:solidFill>
                <a:srgbClr val="FF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695402"/>
            <a:ext cx="4318000" cy="1949251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for(it = 1; it&lt;N−1; it +=B)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for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= 1;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&lt;N−1;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+=B)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for(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= it;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&lt; min(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it+B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, N−1);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for(j = 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; j &lt; min(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jt+B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, N−1); j++)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    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A[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][j] = A[i−1][j] + A[</a:t>
            </a:r>
            <a:r>
              <a:rPr lang="en-US" sz="2000" dirty="0" err="1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charset="0"/>
                <a:cs typeface="Arial"/>
              </a:rPr>
              <a:t>][j−1];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20" y="-63499"/>
            <a:ext cx="8229600" cy="584200"/>
          </a:xfrm>
        </p:spPr>
        <p:txBody>
          <a:bodyPr>
            <a:noAutofit/>
          </a:bodyPr>
          <a:lstStyle/>
          <a:p>
            <a:r>
              <a:rPr lang="en-US" dirty="0" smtClean="0">
                <a:cs typeface="Arial Rounded MT Bold"/>
              </a:rPr>
              <a:t>Modeling Data Movement Complexity: CDAG </a:t>
            </a:r>
            <a:endParaRPr lang="en-US" dirty="0">
              <a:cs typeface="Arial Rounded MT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1807" y="2025499"/>
            <a:ext cx="3562410" cy="2801815"/>
            <a:chOff x="6057900" y="4018525"/>
            <a:chExt cx="3562410" cy="28018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900" y="4018525"/>
              <a:ext cx="3035300" cy="280181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8494986" y="5231118"/>
              <a:ext cx="18505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CDAG for N=6</a:t>
              </a:r>
              <a:endParaRPr lang="en-US" sz="20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49840" y="3418384"/>
            <a:ext cx="5564895" cy="2747665"/>
            <a:chOff x="3536049" y="3276600"/>
            <a:chExt cx="5564895" cy="2747665"/>
          </a:xfrm>
        </p:grpSpPr>
        <p:sp>
          <p:nvSpPr>
            <p:cNvPr id="12" name="TextBox 11"/>
            <p:cNvSpPr txBox="1"/>
            <p:nvPr/>
          </p:nvSpPr>
          <p:spPr>
            <a:xfrm>
              <a:off x="3536049" y="4191000"/>
              <a:ext cx="5564895" cy="9479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Minimum possible data movement cost?</a:t>
              </a:r>
            </a:p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   </a:t>
              </a: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No known effective solution to problem</a:t>
              </a:r>
              <a:endParaRPr lang="en-US" sz="24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9808" y="3276600"/>
              <a:ext cx="4750018" cy="461665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008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Develop upper bounds on min-cost</a:t>
              </a:r>
              <a:endParaRPr lang="en-US" sz="2400" b="1" dirty="0">
                <a:solidFill>
                  <a:srgbClr val="008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2657" y="5562600"/>
              <a:ext cx="4698722" cy="46166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3366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Develop lower bounds on min-cost</a:t>
              </a:r>
              <a:endParaRPr lang="en-US" sz="2400" b="1" dirty="0">
                <a:solidFill>
                  <a:srgbClr val="3366FF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6172200" y="3733800"/>
              <a:ext cx="0" cy="457200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72200" y="5105400"/>
              <a:ext cx="0" cy="45720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2020" y="6415584"/>
            <a:ext cx="881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Hong and Kung: The Red-Blue Pebble Game, STOC 1981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02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-114320"/>
            <a:ext cx="8229600" cy="673100"/>
          </a:xfrm>
        </p:spPr>
        <p:txBody>
          <a:bodyPr/>
          <a:lstStyle/>
          <a:p>
            <a:r>
              <a:rPr lang="en-US" dirty="0" smtClean="0"/>
              <a:t>Lower Bounds: Matrix Multiplication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868" y="643466"/>
            <a:ext cx="5782732" cy="6011333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dirty="0" smtClean="0"/>
              <a:t>Hong/Kung [STOC 1981]: Any valid implementation of the standard mat-</a:t>
            </a:r>
            <a:r>
              <a:rPr lang="en-US" sz="2400" b="0" dirty="0" err="1" smtClean="0"/>
              <a:t>mult</a:t>
            </a:r>
            <a:r>
              <a:rPr lang="en-US" sz="2400" b="0" dirty="0" smtClean="0"/>
              <a:t> algorithm on a system with cache capacity C will require </a:t>
            </a:r>
            <a:r>
              <a:rPr lang="en-US" sz="2400" b="0" i="1" dirty="0" err="1">
                <a:cs typeface="Arial"/>
              </a:rPr>
              <a:t>Ω</a:t>
            </a:r>
            <a:r>
              <a:rPr lang="en-US" sz="2400" b="0" i="1" dirty="0">
                <a:cs typeface="Arial"/>
              </a:rPr>
              <a:t>(N</a:t>
            </a:r>
            <a:r>
              <a:rPr lang="en-US" sz="2400" b="0" i="1" baseline="30000" dirty="0">
                <a:cs typeface="Arial"/>
              </a:rPr>
              <a:t>3</a:t>
            </a:r>
            <a:r>
              <a:rPr lang="en-US" sz="2400" b="0" i="1" dirty="0">
                <a:cs typeface="Arial"/>
              </a:rPr>
              <a:t>/</a:t>
            </a:r>
            <a:r>
              <a:rPr lang="en-US" sz="2400" b="0" i="1" dirty="0" smtClean="0">
                <a:cs typeface="Arial"/>
              </a:rPr>
              <a:t>√C)</a:t>
            </a:r>
            <a:r>
              <a:rPr lang="en-US" sz="2400" b="0" dirty="0" smtClean="0">
                <a:cs typeface="Arial"/>
              </a:rPr>
              <a:t> volume of data movement between main-memory and cache</a:t>
            </a:r>
          </a:p>
          <a:p>
            <a:pPr>
              <a:lnSpc>
                <a:spcPct val="100000"/>
              </a:lnSpc>
            </a:pPr>
            <a:r>
              <a:rPr lang="en-US" sz="2400" b="0" dirty="0" smtClean="0">
                <a:cs typeface="Arial"/>
              </a:rPr>
              <a:t>Irony et al. [JPDC 2004]: Lower bound with scaling constant: </a:t>
            </a:r>
          </a:p>
          <a:p>
            <a:pPr>
              <a:lnSpc>
                <a:spcPct val="100000"/>
              </a:lnSpc>
            </a:pPr>
            <a:r>
              <a:rPr lang="en-US" sz="2400" b="0" dirty="0" err="1" smtClean="0">
                <a:cs typeface="Arial"/>
              </a:rPr>
              <a:t>Dongarra</a:t>
            </a:r>
            <a:r>
              <a:rPr lang="en-US" sz="2400" b="0" dirty="0" smtClean="0">
                <a:cs typeface="Arial"/>
              </a:rPr>
              <a:t> et al. [JFOCS 2008]: Improved constant from </a:t>
            </a:r>
            <a:r>
              <a:rPr lang="en-US" sz="2400" b="0" i="1" dirty="0">
                <a:solidFill>
                  <a:srgbClr val="FF0000"/>
                </a:solidFill>
                <a:cs typeface="Arial"/>
              </a:rPr>
              <a:t>1/(</a:t>
            </a:r>
            <a:r>
              <a:rPr lang="en-US" sz="2400" b="0" i="1" dirty="0" smtClean="0">
                <a:solidFill>
                  <a:srgbClr val="FF0000"/>
                </a:solidFill>
                <a:cs typeface="Arial"/>
              </a:rPr>
              <a:t>2</a:t>
            </a:r>
            <a:r>
              <a:rPr lang="en-US" sz="2400" b="0" i="1" dirty="0">
                <a:solidFill>
                  <a:srgbClr val="FF0000"/>
                </a:solidFill>
                <a:cs typeface="Arial"/>
              </a:rPr>
              <a:t>√</a:t>
            </a:r>
            <a:r>
              <a:rPr lang="en-US" sz="2400" b="0" i="1" dirty="0" smtClean="0">
                <a:solidFill>
                  <a:srgbClr val="FF0000"/>
                </a:solidFill>
                <a:cs typeface="Arial"/>
              </a:rPr>
              <a:t>2) to 1.83</a:t>
            </a:r>
          </a:p>
          <a:p>
            <a:pPr>
              <a:lnSpc>
                <a:spcPct val="100000"/>
              </a:lnSpc>
            </a:pPr>
            <a:r>
              <a:rPr lang="en-US" sz="2400" b="0" dirty="0" smtClean="0">
                <a:solidFill>
                  <a:srgbClr val="000000"/>
                </a:solidFill>
                <a:cs typeface="Arial"/>
              </a:rPr>
              <a:t>Smith, Van de </a:t>
            </a:r>
            <a:r>
              <a:rPr lang="en-US" sz="2400" b="0" dirty="0" err="1" smtClean="0">
                <a:solidFill>
                  <a:srgbClr val="000000"/>
                </a:solidFill>
                <a:cs typeface="Arial"/>
              </a:rPr>
              <a:t>Geijn</a:t>
            </a:r>
            <a:r>
              <a:rPr lang="en-US" sz="2400" b="0" dirty="0">
                <a:solidFill>
                  <a:srgbClr val="000000"/>
                </a:solidFill>
                <a:cs typeface="Arial"/>
              </a:rPr>
              <a:t>;</a:t>
            </a:r>
            <a:r>
              <a:rPr lang="en-US" sz="2400" b="0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cs typeface="Arial"/>
              </a:rPr>
              <a:t>Langou</a:t>
            </a:r>
            <a:r>
              <a:rPr lang="en-US" sz="2400" b="0" dirty="0" smtClean="0">
                <a:solidFill>
                  <a:srgbClr val="000000"/>
                </a:solidFill>
                <a:cs typeface="Arial"/>
              </a:rPr>
              <a:t>: </a:t>
            </a:r>
            <a:r>
              <a:rPr lang="en-US" sz="2400" b="0" dirty="0" smtClean="0">
                <a:solidFill>
                  <a:srgbClr val="FF0000"/>
                </a:solidFill>
                <a:cs typeface="Arial"/>
              </a:rPr>
              <a:t>1.83-&gt;2</a:t>
            </a:r>
          </a:p>
          <a:p>
            <a:pPr>
              <a:lnSpc>
                <a:spcPct val="100000"/>
              </a:lnSpc>
            </a:pPr>
            <a:r>
              <a:rPr lang="en-US" sz="2400" b="0" dirty="0" smtClean="0">
                <a:solidFill>
                  <a:srgbClr val="000000"/>
                </a:solidFill>
                <a:cs typeface="Arial"/>
              </a:rPr>
              <a:t>Efficient tiled execution has data volume of 2</a:t>
            </a:r>
            <a:r>
              <a:rPr lang="en-US" sz="2400" b="0" i="1" dirty="0">
                <a:cs typeface="Arial"/>
              </a:rPr>
              <a:t>N</a:t>
            </a:r>
            <a:r>
              <a:rPr lang="en-US" sz="2400" b="0" i="1" baseline="30000" dirty="0">
                <a:cs typeface="Arial"/>
              </a:rPr>
              <a:t>3</a:t>
            </a:r>
            <a:r>
              <a:rPr lang="en-US" sz="2400" b="0" i="1" dirty="0">
                <a:cs typeface="Arial"/>
              </a:rPr>
              <a:t>/√</a:t>
            </a:r>
            <a:r>
              <a:rPr lang="en-US" sz="2400" b="0" i="1" dirty="0" smtClean="0">
                <a:cs typeface="Arial"/>
              </a:rPr>
              <a:t>C =&gt; </a:t>
            </a:r>
            <a:r>
              <a:rPr lang="en-US" sz="2400" b="0" dirty="0" smtClean="0">
                <a:cs typeface="Arial"/>
              </a:rPr>
              <a:t>Minimal possible data movement!</a:t>
            </a:r>
          </a:p>
          <a:p>
            <a:pPr>
              <a:lnSpc>
                <a:spcPct val="100000"/>
              </a:lnSpc>
            </a:pPr>
            <a:r>
              <a:rPr lang="en-US" sz="2400" b="0" dirty="0" smtClean="0">
                <a:solidFill>
                  <a:srgbClr val="000000"/>
                </a:solidFill>
                <a:cs typeface="Arial"/>
              </a:rPr>
              <a:t>Open problem: Bounds for other algorithms</a:t>
            </a:r>
          </a:p>
          <a:p>
            <a:pPr lvl="1">
              <a:lnSpc>
                <a:spcPct val="100000"/>
              </a:lnSpc>
            </a:pPr>
            <a:r>
              <a:rPr lang="en-US" sz="2000" b="0" dirty="0" smtClean="0">
                <a:solidFill>
                  <a:srgbClr val="FF0000"/>
                </a:solidFill>
                <a:cs typeface="Arial"/>
              </a:rPr>
              <a:t>Tight data-movement lower bounds (with scaling constants) are unknown for most algorithms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7349" y="643467"/>
            <a:ext cx="314934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or (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=0;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&lt;N;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 defTabSz="914400" fontAlgn="base"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for (j=0;j&lt;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N;j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 defTabSz="914400" fontAlgn="base"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   for (k=0;k&lt;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N;k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++)</a:t>
            </a:r>
          </a:p>
          <a:p>
            <a:pPr defTabSz="914400" fontAlgn="base"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      C[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][j] += A[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][k]*B[k][j];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756412" y="2192851"/>
            <a:ext cx="956733" cy="95673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1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155266" y="4444999"/>
            <a:ext cx="2154767" cy="474133"/>
          </a:xfrm>
          <a:prstGeom prst="rect">
            <a:avLst/>
          </a:prstGeom>
          <a:solidFill>
            <a:srgbClr val="C3C8F7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1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646331" y="3416292"/>
            <a:ext cx="1206500" cy="4487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1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5266" y="4444999"/>
            <a:ext cx="215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Main Memory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13833" y="3386933"/>
            <a:ext cx="1101984" cy="545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80000"/>
              </a:lnSpc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Cache size</a:t>
            </a:r>
          </a:p>
          <a:p>
            <a:pPr algn="ctr" defTabSz="914400" fontAlgn="base">
              <a:lnSpc>
                <a:spcPct val="80000"/>
              </a:lnSpc>
              <a:spcAft>
                <a:spcPct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endParaRPr lang="en-US" sz="1400" b="1" dirty="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199" y="2506133"/>
            <a:ext cx="215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Processor</a:t>
            </a:r>
            <a:endParaRPr lang="en-US" sz="1400" b="1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" name="Straight Connector 22"/>
          <p:cNvCxnSpPr>
            <a:endCxn id="12" idx="0"/>
          </p:cNvCxnSpPr>
          <p:nvPr/>
        </p:nvCxnSpPr>
        <p:spPr bwMode="auto">
          <a:xfrm>
            <a:off x="7238999" y="3149584"/>
            <a:ext cx="10582" cy="2667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2" idx="2"/>
          </p:cNvCxnSpPr>
          <p:nvPr/>
        </p:nvCxnSpPr>
        <p:spPr bwMode="auto">
          <a:xfrm flipH="1">
            <a:off x="7238999" y="3865025"/>
            <a:ext cx="10582" cy="5799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7552247" y="3877733"/>
            <a:ext cx="0" cy="56726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7661852" y="4020179"/>
            <a:ext cx="1402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Data movement</a:t>
            </a:r>
            <a:endParaRPr lang="en-US" sz="1400" b="1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229306"/>
              </p:ext>
            </p:extLst>
          </p:nvPr>
        </p:nvGraphicFramePr>
        <p:xfrm>
          <a:off x="2357965" y="2950632"/>
          <a:ext cx="1189258" cy="61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3" imgW="838200" imgH="431800" progId="Equation.3">
                  <p:embed/>
                </p:oleObj>
              </mc:Choice>
              <mc:Fallback>
                <p:oleObj name="Equation" r:id="rId3" imgW="838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7965" y="2950632"/>
                        <a:ext cx="1189258" cy="612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149382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42" y="4737100"/>
            <a:ext cx="6367683" cy="215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1512"/>
            <a:ext cx="9144000" cy="2158988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b="0" dirty="0" smtClean="0">
                <a:solidFill>
                  <a:schemeClr val="tx1"/>
                </a:solidFill>
              </a:rPr>
              <a:t>Recent paper contrasts achieved performance by new GPU implementations of sparse-dense </a:t>
            </a:r>
            <a:r>
              <a:rPr lang="en-US" sz="2400" b="0" dirty="0" smtClean="0">
                <a:solidFill>
                  <a:schemeClr val="tx1"/>
                </a:solidFill>
              </a:rPr>
              <a:t>matrix-multiplication </a:t>
            </a:r>
            <a:r>
              <a:rPr lang="en-US" sz="2400" b="0" dirty="0" smtClean="0">
                <a:solidFill>
                  <a:schemeClr val="tx1"/>
                </a:solidFill>
              </a:rPr>
              <a:t>(</a:t>
            </a:r>
            <a:r>
              <a:rPr lang="en-US" sz="2400" b="0" dirty="0" err="1" smtClean="0">
                <a:solidFill>
                  <a:schemeClr val="tx1"/>
                </a:solidFill>
              </a:rPr>
              <a:t>SpMM</a:t>
            </a:r>
            <a:r>
              <a:rPr lang="en-US" sz="2400" b="0" dirty="0" smtClean="0">
                <a:solidFill>
                  <a:schemeClr val="tx1"/>
                </a:solidFill>
              </a:rPr>
              <a:t>) with GPU “roofline” limits</a:t>
            </a:r>
          </a:p>
          <a:p>
            <a:pPr>
              <a:lnSpc>
                <a:spcPct val="80000"/>
              </a:lnSpc>
            </a:pPr>
            <a:r>
              <a:rPr lang="en-US" sz="2400" b="0" dirty="0" smtClean="0"/>
              <a:t>But OI used is not a proper upper-bound for </a:t>
            </a:r>
            <a:r>
              <a:rPr lang="en-US" sz="2400" b="0" dirty="0" err="1" smtClean="0"/>
              <a:t>SpMM</a:t>
            </a:r>
            <a:r>
              <a:rPr lang="en-US" sz="2400" b="0" dirty="0" smtClean="0"/>
              <a:t>, because it is based on pessimistic reasoning about possible data reuse</a:t>
            </a:r>
          </a:p>
          <a:p>
            <a:pPr>
              <a:lnSpc>
                <a:spcPct val="80000"/>
              </a:lnSpc>
            </a:pPr>
            <a:r>
              <a:rPr lang="en-US" sz="2400" b="0" dirty="0" smtClean="0">
                <a:solidFill>
                  <a:schemeClr val="tx1"/>
                </a:solidFill>
              </a:rPr>
              <a:t>Leads to incorrect conclusion that developed implementation is quite close to “best” possible </a:t>
            </a:r>
          </a:p>
          <a:p>
            <a:pPr lvl="1">
              <a:lnSpc>
                <a:spcPct val="8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&gt;150 GFLOPs measured on same GPU with </a:t>
            </a:r>
            <a:r>
              <a:rPr lang="en-US" sz="2000" b="0" dirty="0" err="1" smtClean="0">
                <a:solidFill>
                  <a:schemeClr val="tx1"/>
                </a:solidFill>
              </a:rPr>
              <a:t>Nvidia’s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cuSPARSE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SpMM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en-US" sz="2000" b="0" dirty="0" smtClean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225" y="-61381"/>
            <a:ext cx="8902700" cy="6731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Example: Erroneous Roofline Limit</a:t>
            </a:r>
            <a:endParaRPr lang="en-US" b="1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99" y="2552712"/>
            <a:ext cx="4457700" cy="299397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70500" y="5918200"/>
            <a:ext cx="0" cy="774700"/>
            <a:chOff x="6388100" y="3771900"/>
            <a:chExt cx="0" cy="774700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6388100" y="3771900"/>
              <a:ext cx="0" cy="7747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6388100" y="3771900"/>
              <a:ext cx="0" cy="7747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8100000"/>
              </a:camera>
              <a:lightRig rig="threePt" dir="t"/>
            </a:scene3d>
          </p:spPr>
        </p:cxnSp>
      </p:grpSp>
      <p:sp>
        <p:nvSpPr>
          <p:cNvPr id="15" name="TextBox 14"/>
          <p:cNvSpPr txBox="1"/>
          <p:nvPr/>
        </p:nvSpPr>
        <p:spPr>
          <a:xfrm>
            <a:off x="682463" y="5981700"/>
            <a:ext cx="2166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Arial Narrow"/>
                <a:ea typeface="+mn-ea"/>
              </a:rPr>
              <a:t>SpMM</a:t>
            </a:r>
            <a:r>
              <a:rPr lang="en-US" sz="1600" dirty="0" smtClean="0">
                <a:solidFill>
                  <a:srgbClr val="000000"/>
                </a:solidFill>
                <a:latin typeface="Arial Narrow"/>
                <a:ea typeface="+mn-ea"/>
              </a:rPr>
              <a:t>: Sparse-Dense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66675" y="6481346"/>
            <a:ext cx="2980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 Narrow"/>
                <a:ea typeface="+mn-ea"/>
              </a:rPr>
              <a:t>SDDMM: Sampled Dense-Dense MM</a:t>
            </a:r>
            <a:endParaRPr lang="en-US" sz="1600" dirty="0">
              <a:solidFill>
                <a:srgbClr val="000000"/>
              </a:solidFill>
              <a:latin typeface="Arial Narrow"/>
              <a:ea typeface="+mn-ea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819400" y="6527800"/>
            <a:ext cx="169642" cy="2540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en-US" smtClean="0">
              <a:solidFill>
                <a:srgbClr val="000000"/>
              </a:solidFill>
              <a:latin typeface="Times New Roman" charset="0"/>
              <a:ea typeface="+mn-ea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794000" y="6057900"/>
            <a:ext cx="169642" cy="2540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en-US" smtClean="0">
              <a:solidFill>
                <a:srgbClr val="000000"/>
              </a:solidFill>
              <a:latin typeface="Times New Roman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221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srcPresentationTemplate">
  <a:themeElements>
    <a:clrScheme name="">
      <a:dk1>
        <a:srgbClr val="000000"/>
      </a:dk1>
      <a:lt1>
        <a:srgbClr val="FFFFCC"/>
      </a:lt1>
      <a:dk2>
        <a:srgbClr val="660066"/>
      </a:dk2>
      <a:lt2>
        <a:srgbClr val="660066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0099"/>
      </a:hlink>
      <a:folHlink>
        <a:srgbClr val="FF9900"/>
      </a:folHlink>
    </a:clrScheme>
    <a:fontScheme name="gsrcPresentation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gsrcPresentationTemplate 1">
        <a:dk1>
          <a:srgbClr val="0033CC"/>
        </a:dk1>
        <a:lt1>
          <a:srgbClr val="99FFFF"/>
        </a:lt1>
        <a:dk2>
          <a:srgbClr val="000000"/>
        </a:dk2>
        <a:lt2>
          <a:srgbClr val="000000"/>
        </a:lt2>
        <a:accent1>
          <a:srgbClr val="00B8A5"/>
        </a:accent1>
        <a:accent2>
          <a:srgbClr val="2C005E"/>
        </a:accent2>
        <a:accent3>
          <a:srgbClr val="CAFFFF"/>
        </a:accent3>
        <a:accent4>
          <a:srgbClr val="002AAE"/>
        </a:accent4>
        <a:accent5>
          <a:srgbClr val="AAD8CF"/>
        </a:accent5>
        <a:accent6>
          <a:srgbClr val="270054"/>
        </a:accent6>
        <a:hlink>
          <a:srgbClr val="4C82FF"/>
        </a:hlink>
        <a:folHlink>
          <a:srgbClr val="FFB8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rcPresentationTemplate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gsrcPresentationTemplate">
  <a:themeElements>
    <a:clrScheme name="">
      <a:dk1>
        <a:srgbClr val="000000"/>
      </a:dk1>
      <a:lt1>
        <a:srgbClr val="FFFFCC"/>
      </a:lt1>
      <a:dk2>
        <a:srgbClr val="660066"/>
      </a:dk2>
      <a:lt2>
        <a:srgbClr val="660066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0099"/>
      </a:hlink>
      <a:folHlink>
        <a:srgbClr val="FF9900"/>
      </a:folHlink>
    </a:clrScheme>
    <a:fontScheme name="gsrcPresentation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gsrcPresentationTemplate 1">
        <a:dk1>
          <a:srgbClr val="0033CC"/>
        </a:dk1>
        <a:lt1>
          <a:srgbClr val="99FFFF"/>
        </a:lt1>
        <a:dk2>
          <a:srgbClr val="000000"/>
        </a:dk2>
        <a:lt2>
          <a:srgbClr val="000000"/>
        </a:lt2>
        <a:accent1>
          <a:srgbClr val="00B8A5"/>
        </a:accent1>
        <a:accent2>
          <a:srgbClr val="2C005E"/>
        </a:accent2>
        <a:accent3>
          <a:srgbClr val="CAFFFF"/>
        </a:accent3>
        <a:accent4>
          <a:srgbClr val="002AAE"/>
        </a:accent4>
        <a:accent5>
          <a:srgbClr val="AAD8CF"/>
        </a:accent5>
        <a:accent6>
          <a:srgbClr val="270054"/>
        </a:accent6>
        <a:hlink>
          <a:srgbClr val="4C82FF"/>
        </a:hlink>
        <a:folHlink>
          <a:srgbClr val="FFB8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rcPresentationTemplate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53760</TotalTime>
  <Words>3422</Words>
  <Application>Microsoft Macintosh PowerPoint</Application>
  <PresentationFormat>On-screen Show (4:3)</PresentationFormat>
  <Paragraphs>390</Paragraphs>
  <Slides>29</Slides>
  <Notes>7</Notes>
  <HiddenSlides>0</HiddenSlides>
  <MMClips>1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gsrcPresentationTemplate</vt:lpstr>
      <vt:lpstr>1_gsrcPresentationTemplate</vt:lpstr>
      <vt:lpstr>Office Theme</vt:lpstr>
      <vt:lpstr>Equation</vt:lpstr>
      <vt:lpstr>Performance Portability Challenges  for Exascale Computing</vt:lpstr>
      <vt:lpstr>High-Performance Software Development Challenge</vt:lpstr>
      <vt:lpstr>Research Direction 1: Data Movement Complexity</vt:lpstr>
      <vt:lpstr>Data Movement Cost: Energy Trends</vt:lpstr>
      <vt:lpstr>Data Movement Cost: Performance Trends</vt:lpstr>
      <vt:lpstr>Computational vs. Data Movement Complexity </vt:lpstr>
      <vt:lpstr>Modeling Data Movement Complexity: CDAG </vt:lpstr>
      <vt:lpstr>Lower Bounds: Matrix Multiplication</vt:lpstr>
      <vt:lpstr>Example: Erroneous Roofline Limit</vt:lpstr>
      <vt:lpstr>PowerPoint Presentation</vt:lpstr>
      <vt:lpstr>Why Optimizing Data Movement is Fundamentally Hard</vt:lpstr>
      <vt:lpstr>Composing Operations: Computation vs. Data Movement</vt:lpstr>
      <vt:lpstr>Lower Bounds Analysis: When is Fusion Useful?</vt:lpstr>
      <vt:lpstr>Optimizing the Four-Index Integral Transform</vt:lpstr>
      <vt:lpstr>Open Questions</vt:lpstr>
      <vt:lpstr>Research Direction: Pattern-Specific Optimization</vt:lpstr>
      <vt:lpstr>Portability: OpenACC and OpenMP-Offload</vt:lpstr>
      <vt:lpstr>Case Study: OpenACC and OpenMP </vt:lpstr>
      <vt:lpstr>Performance: Stencil DSL vs. General-Purpose</vt:lpstr>
      <vt:lpstr>Domain-Specific Optimization: Tensor Contractions</vt:lpstr>
      <vt:lpstr>PowerPoint Presentation</vt:lpstr>
      <vt:lpstr>PowerPoint Presentation</vt:lpstr>
      <vt:lpstr>Generalizing for Arbitrary Tensor Contractions</vt:lpstr>
      <vt:lpstr>CCSD(T) Tensor Contractions in NWChem</vt:lpstr>
      <vt:lpstr>Isolated Domain-Specific Compilers and Libraries</vt:lpstr>
      <vt:lpstr>Intermediate Pattern-Specific Layers?</vt:lpstr>
      <vt:lpstr>Matrices/Tensors: Orthogonal Aligned Reuse Pattern</vt:lpstr>
      <vt:lpstr>Summary</vt:lpstr>
      <vt:lpstr>Acknowledgment</vt:lpstr>
    </vt:vector>
  </TitlesOfParts>
  <Company>UCLA VLSICAD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Yi Zou</dc:creator>
  <cp:lastModifiedBy>Saday</cp:lastModifiedBy>
  <cp:revision>1695</cp:revision>
  <cp:lastPrinted>2011-06-05T08:02:18Z</cp:lastPrinted>
  <dcterms:created xsi:type="dcterms:W3CDTF">2011-10-03T07:55:22Z</dcterms:created>
  <dcterms:modified xsi:type="dcterms:W3CDTF">2018-12-13T09:10:16Z</dcterms:modified>
</cp:coreProperties>
</file>